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316" r:id="rId2"/>
    <p:sldId id="323" r:id="rId3"/>
    <p:sldId id="326" r:id="rId4"/>
    <p:sldId id="320" r:id="rId5"/>
    <p:sldId id="334" r:id="rId6"/>
    <p:sldId id="330" r:id="rId7"/>
    <p:sldId id="328" r:id="rId8"/>
    <p:sldId id="329" r:id="rId9"/>
    <p:sldId id="332" r:id="rId10"/>
    <p:sldId id="335" r:id="rId11"/>
    <p:sldId id="336" r:id="rId12"/>
    <p:sldId id="337" r:id="rId13"/>
    <p:sldId id="331" r:id="rId14"/>
    <p:sldId id="338" r:id="rId15"/>
    <p:sldId id="333" r:id="rId16"/>
    <p:sldId id="339" r:id="rId17"/>
    <p:sldId id="345" r:id="rId18"/>
    <p:sldId id="340" r:id="rId19"/>
    <p:sldId id="342" r:id="rId20"/>
    <p:sldId id="287" r:id="rId21"/>
    <p:sldId id="289" r:id="rId22"/>
    <p:sldId id="288" r:id="rId23"/>
    <p:sldId id="290" r:id="rId24"/>
    <p:sldId id="343" r:id="rId25"/>
    <p:sldId id="341" r:id="rId26"/>
    <p:sldId id="344" r:id="rId27"/>
    <p:sldId id="321" r:id="rId28"/>
    <p:sldId id="32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6F3F"/>
    <a:srgbClr val="0D5F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1" autoAdjust="0"/>
    <p:restoredTop sz="94674"/>
  </p:normalViewPr>
  <p:slideViewPr>
    <p:cSldViewPr snapToGrid="0">
      <p:cViewPr varScale="1">
        <p:scale>
          <a:sx n="124" d="100"/>
          <a:sy n="124" d="100"/>
        </p:scale>
        <p:origin x="744"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19202-B6A9-D943-A8A0-A4A9AB3796EB}" type="datetimeFigureOut">
              <a:rPr lang="en-US" smtClean="0"/>
              <a:t>10/12/21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F33F2-08D8-E148-9D59-64604261BA57}" type="slidenum">
              <a:rPr lang="en-US" smtClean="0"/>
              <a:t>‹#›</a:t>
            </a:fld>
            <a:endParaRPr lang="en-US"/>
          </a:p>
        </p:txBody>
      </p:sp>
    </p:spTree>
    <p:extLst>
      <p:ext uri="{BB962C8B-B14F-4D97-AF65-F5344CB8AC3E}">
        <p14:creationId xmlns:p14="http://schemas.microsoft.com/office/powerpoint/2010/main" val="2382638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5</a:t>
            </a:fld>
            <a:endParaRPr lang="en-US"/>
          </a:p>
        </p:txBody>
      </p:sp>
    </p:spTree>
    <p:extLst>
      <p:ext uri="{BB962C8B-B14F-4D97-AF65-F5344CB8AC3E}">
        <p14:creationId xmlns:p14="http://schemas.microsoft.com/office/powerpoint/2010/main" val="3496722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171DEA-CF7C-4643-A9E0-7766A3C2D170}" type="slidenum">
              <a:rPr lang="en-US" smtClean="0"/>
              <a:t>20</a:t>
            </a:fld>
            <a:endParaRPr lang="en-US"/>
          </a:p>
        </p:txBody>
      </p:sp>
    </p:spTree>
    <p:extLst>
      <p:ext uri="{BB962C8B-B14F-4D97-AF65-F5344CB8AC3E}">
        <p14:creationId xmlns:p14="http://schemas.microsoft.com/office/powerpoint/2010/main" val="151684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171DEA-CF7C-4643-A9E0-7766A3C2D170}" type="slidenum">
              <a:rPr lang="en-US" smtClean="0"/>
              <a:t>21</a:t>
            </a:fld>
            <a:endParaRPr lang="en-US"/>
          </a:p>
        </p:txBody>
      </p:sp>
    </p:spTree>
    <p:extLst>
      <p:ext uri="{BB962C8B-B14F-4D97-AF65-F5344CB8AC3E}">
        <p14:creationId xmlns:p14="http://schemas.microsoft.com/office/powerpoint/2010/main" val="4104264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171DEA-CF7C-4643-A9E0-7766A3C2D170}" type="slidenum">
              <a:rPr lang="en-US" smtClean="0"/>
              <a:t>22</a:t>
            </a:fld>
            <a:endParaRPr lang="en-US"/>
          </a:p>
        </p:txBody>
      </p:sp>
    </p:spTree>
    <p:extLst>
      <p:ext uri="{BB962C8B-B14F-4D97-AF65-F5344CB8AC3E}">
        <p14:creationId xmlns:p14="http://schemas.microsoft.com/office/powerpoint/2010/main" val="71642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171DEA-CF7C-4643-A9E0-7766A3C2D170}" type="slidenum">
              <a:rPr lang="en-US" smtClean="0"/>
              <a:t>23</a:t>
            </a:fld>
            <a:endParaRPr lang="en-US"/>
          </a:p>
        </p:txBody>
      </p:sp>
    </p:spTree>
    <p:extLst>
      <p:ext uri="{BB962C8B-B14F-4D97-AF65-F5344CB8AC3E}">
        <p14:creationId xmlns:p14="http://schemas.microsoft.com/office/powerpoint/2010/main" val="358343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F33F2-08D8-E148-9D59-64604261BA57}" type="slidenum">
              <a:rPr lang="en-US" smtClean="0"/>
              <a:t>27</a:t>
            </a:fld>
            <a:endParaRPr lang="en-US"/>
          </a:p>
        </p:txBody>
      </p:sp>
    </p:spTree>
    <p:extLst>
      <p:ext uri="{BB962C8B-B14F-4D97-AF65-F5344CB8AC3E}">
        <p14:creationId xmlns:p14="http://schemas.microsoft.com/office/powerpoint/2010/main" val="233673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AU"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Tree>
    <p:extLst>
      <p:ext uri="{BB962C8B-B14F-4D97-AF65-F5344CB8AC3E}">
        <p14:creationId xmlns:p14="http://schemas.microsoft.com/office/powerpoint/2010/main" val="179812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F9EB04-A5A0-40CA-8F4D-829C58807FA3}" type="datetimeFigureOut">
              <a:rPr lang="en-AU" smtClean="0"/>
              <a:t>12/10/21</a:t>
            </a:fld>
            <a:endParaRPr lang="en-AU"/>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p:cNvSpPr>
            <a:spLocks noGrp="1"/>
          </p:cNvSpPr>
          <p:nvPr>
            <p:ph type="sldNum" sz="quarter" idx="12"/>
          </p:nvPr>
        </p:nvSpPr>
        <p:spPr/>
        <p:txBody>
          <a:bodyPr/>
          <a:lstStyle/>
          <a:p>
            <a:fld id="{0F9077FB-F1E3-4EF6-BCE2-06FB3F1F6327}" type="slidenum">
              <a:rPr lang="en-AU" smtClean="0"/>
              <a:t>‹#›</a:t>
            </a:fld>
            <a:endParaRPr lang="en-AU"/>
          </a:p>
        </p:txBody>
      </p:sp>
    </p:spTree>
    <p:extLst>
      <p:ext uri="{BB962C8B-B14F-4D97-AF65-F5344CB8AC3E}">
        <p14:creationId xmlns:p14="http://schemas.microsoft.com/office/powerpoint/2010/main" val="3503719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5CF9EB04-A5A0-40CA-8F4D-829C58807FA3}" type="datetimeFigureOut">
              <a:rPr lang="en-AU" smtClean="0"/>
              <a:t>12/10/21</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p:txBody>
          <a:bodyPr/>
          <a:lstStyle/>
          <a:p>
            <a:fld id="{0F9077FB-F1E3-4EF6-BCE2-06FB3F1F6327}" type="slidenum">
              <a:rPr lang="en-AU" smtClean="0"/>
              <a:t>‹#›</a:t>
            </a:fld>
            <a:endParaRPr lang="en-AU"/>
          </a:p>
        </p:txBody>
      </p:sp>
    </p:spTree>
    <p:extLst>
      <p:ext uri="{BB962C8B-B14F-4D97-AF65-F5344CB8AC3E}">
        <p14:creationId xmlns:p14="http://schemas.microsoft.com/office/powerpoint/2010/main" val="663523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5CF9EB04-A5A0-40CA-8F4D-829C58807FA3}" type="datetimeFigureOut">
              <a:rPr lang="en-AU" smtClean="0"/>
              <a:t>12/10/21</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p:txBody>
          <a:bodyPr/>
          <a:lstStyle/>
          <a:p>
            <a:fld id="{0F9077FB-F1E3-4EF6-BCE2-06FB3F1F6327}" type="slidenum">
              <a:rPr lang="en-AU" smtClean="0"/>
              <a:t>‹#›</a:t>
            </a:fld>
            <a:endParaRPr lang="en-AU"/>
          </a:p>
        </p:txBody>
      </p:sp>
    </p:spTree>
    <p:extLst>
      <p:ext uri="{BB962C8B-B14F-4D97-AF65-F5344CB8AC3E}">
        <p14:creationId xmlns:p14="http://schemas.microsoft.com/office/powerpoint/2010/main" val="2389674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5CF9EB04-A5A0-40CA-8F4D-829C58807FA3}" type="datetimeFigureOut">
              <a:rPr lang="en-AU" smtClean="0"/>
              <a:t>12/10/21</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p:txBody>
          <a:bodyPr/>
          <a:lstStyle/>
          <a:p>
            <a:fld id="{0F9077FB-F1E3-4EF6-BCE2-06FB3F1F6327}" type="slidenum">
              <a:rPr lang="en-AU" smtClean="0"/>
              <a:t>‹#›</a:t>
            </a:fld>
            <a:endParaRPr lang="en-AU"/>
          </a:p>
        </p:txBody>
      </p:sp>
      <p:pic>
        <p:nvPicPr>
          <p:cNvPr id="9" name="Picture 8">
            <a:extLst>
              <a:ext uri="{FF2B5EF4-FFF2-40B4-BE49-F238E27FC236}">
                <a16:creationId xmlns:a16="http://schemas.microsoft.com/office/drawing/2014/main" id="{E48E5190-B7B5-FC44-9675-86B64C5E9091}"/>
              </a:ext>
            </a:extLst>
          </p:cNvPr>
          <p:cNvPicPr>
            <a:picLocks noChangeAspect="1"/>
          </p:cNvPicPr>
          <p:nvPr userDrawn="1"/>
        </p:nvPicPr>
        <p:blipFill rotWithShape="1">
          <a:blip r:embed="rId2"/>
          <a:srcRect b="14911"/>
          <a:stretch/>
        </p:blipFill>
        <p:spPr>
          <a:xfrm>
            <a:off x="10472903" y="5735637"/>
            <a:ext cx="1575135" cy="658813"/>
          </a:xfrm>
          <a:prstGeom prst="rect">
            <a:avLst/>
          </a:prstGeom>
        </p:spPr>
      </p:pic>
    </p:spTree>
    <p:extLst>
      <p:ext uri="{BB962C8B-B14F-4D97-AF65-F5344CB8AC3E}">
        <p14:creationId xmlns:p14="http://schemas.microsoft.com/office/powerpoint/2010/main" val="3874536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5CF9EB04-A5A0-40CA-8F4D-829C58807FA3}" type="datetimeFigureOut">
              <a:rPr lang="en-AU" smtClean="0"/>
              <a:t>12/10/21</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p:txBody>
          <a:bodyPr/>
          <a:lstStyle/>
          <a:p>
            <a:fld id="{0F9077FB-F1E3-4EF6-BCE2-06FB3F1F6327}" type="slidenum">
              <a:rPr lang="en-AU" smtClean="0"/>
              <a:t>‹#›</a:t>
            </a:fld>
            <a:endParaRPr lang="en-AU"/>
          </a:p>
        </p:txBody>
      </p:sp>
      <p:pic>
        <p:nvPicPr>
          <p:cNvPr id="9" name="Picture 8">
            <a:extLst>
              <a:ext uri="{FF2B5EF4-FFF2-40B4-BE49-F238E27FC236}">
                <a16:creationId xmlns:a16="http://schemas.microsoft.com/office/drawing/2014/main" id="{763638BC-06A6-0444-9F2C-84DB37E67771}"/>
              </a:ext>
            </a:extLst>
          </p:cNvPr>
          <p:cNvPicPr>
            <a:picLocks noChangeAspect="1"/>
          </p:cNvPicPr>
          <p:nvPr userDrawn="1"/>
        </p:nvPicPr>
        <p:blipFill rotWithShape="1">
          <a:blip r:embed="rId2"/>
          <a:srcRect b="14911"/>
          <a:stretch/>
        </p:blipFill>
        <p:spPr>
          <a:xfrm>
            <a:off x="10472903" y="5735637"/>
            <a:ext cx="1575135" cy="658813"/>
          </a:xfrm>
          <a:prstGeom prst="rect">
            <a:avLst/>
          </a:prstGeom>
        </p:spPr>
      </p:pic>
    </p:spTree>
    <p:extLst>
      <p:ext uri="{BB962C8B-B14F-4D97-AF65-F5344CB8AC3E}">
        <p14:creationId xmlns:p14="http://schemas.microsoft.com/office/powerpoint/2010/main" val="1563453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122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5CF9EB04-A5A0-40CA-8F4D-829C58807FA3}" type="datetimeFigureOut">
              <a:rPr lang="en-AU" smtClean="0"/>
              <a:t>12/10/21</a:t>
            </a:fld>
            <a:endParaRPr lang="en-AU"/>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p:cNvSpPr>
            <a:spLocks noGrp="1"/>
          </p:cNvSpPr>
          <p:nvPr>
            <p:ph type="sldNum" sz="quarter" idx="12"/>
          </p:nvPr>
        </p:nvSpPr>
        <p:spPr/>
        <p:txBody>
          <a:bodyPr/>
          <a:lstStyle/>
          <a:p>
            <a:fld id="{0F9077FB-F1E3-4EF6-BCE2-06FB3F1F6327}" type="slidenum">
              <a:rPr lang="en-AU" smtClean="0"/>
              <a:t>‹#›</a:t>
            </a:fld>
            <a:endParaRPr lang="en-AU"/>
          </a:p>
        </p:txBody>
      </p:sp>
    </p:spTree>
    <p:extLst>
      <p:ext uri="{BB962C8B-B14F-4D97-AF65-F5344CB8AC3E}">
        <p14:creationId xmlns:p14="http://schemas.microsoft.com/office/powerpoint/2010/main" val="668606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5CF9EB04-A5A0-40CA-8F4D-829C58807FA3}" type="datetimeFigureOut">
              <a:rPr lang="en-AU" smtClean="0"/>
              <a:t>12/10/21</a:t>
            </a:fld>
            <a:endParaRPr lang="en-AU"/>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AU"/>
          </a:p>
        </p:txBody>
      </p:sp>
      <p:sp>
        <p:nvSpPr>
          <p:cNvPr id="9" name="Slide Number Placeholder 8"/>
          <p:cNvSpPr>
            <a:spLocks noGrp="1"/>
          </p:cNvSpPr>
          <p:nvPr>
            <p:ph type="sldNum" sz="quarter" idx="12"/>
          </p:nvPr>
        </p:nvSpPr>
        <p:spPr/>
        <p:txBody>
          <a:bodyPr/>
          <a:lstStyle/>
          <a:p>
            <a:fld id="{0F9077FB-F1E3-4EF6-BCE2-06FB3F1F6327}" type="slidenum">
              <a:rPr lang="en-AU" smtClean="0"/>
              <a:t>‹#›</a:t>
            </a:fld>
            <a:endParaRPr lang="en-AU"/>
          </a:p>
        </p:txBody>
      </p:sp>
    </p:spTree>
    <p:extLst>
      <p:ext uri="{BB962C8B-B14F-4D97-AF65-F5344CB8AC3E}">
        <p14:creationId xmlns:p14="http://schemas.microsoft.com/office/powerpoint/2010/main" val="97850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5CF9EB04-A5A0-40CA-8F4D-829C58807FA3}" type="datetimeFigureOut">
              <a:rPr lang="en-AU" smtClean="0"/>
              <a:t>12/10/21</a:t>
            </a:fld>
            <a:endParaRPr lang="en-AU"/>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AU"/>
          </a:p>
        </p:txBody>
      </p:sp>
      <p:sp>
        <p:nvSpPr>
          <p:cNvPr id="5" name="Slide Number Placeholder 4"/>
          <p:cNvSpPr>
            <a:spLocks noGrp="1"/>
          </p:cNvSpPr>
          <p:nvPr>
            <p:ph type="sldNum" sz="quarter" idx="12"/>
          </p:nvPr>
        </p:nvSpPr>
        <p:spPr/>
        <p:txBody>
          <a:bodyPr/>
          <a:lstStyle/>
          <a:p>
            <a:fld id="{0F9077FB-F1E3-4EF6-BCE2-06FB3F1F6327}" type="slidenum">
              <a:rPr lang="en-AU" smtClean="0"/>
              <a:t>‹#›</a:t>
            </a:fld>
            <a:endParaRPr lang="en-AU"/>
          </a:p>
        </p:txBody>
      </p:sp>
    </p:spTree>
    <p:extLst>
      <p:ext uri="{BB962C8B-B14F-4D97-AF65-F5344CB8AC3E}">
        <p14:creationId xmlns:p14="http://schemas.microsoft.com/office/powerpoint/2010/main" val="869049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F9EB04-A5A0-40CA-8F4D-829C58807FA3}" type="datetimeFigureOut">
              <a:rPr lang="en-AU" smtClean="0"/>
              <a:t>12/10/21</a:t>
            </a:fld>
            <a:endParaRPr lang="en-AU"/>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AU"/>
          </a:p>
        </p:txBody>
      </p:sp>
      <p:sp>
        <p:nvSpPr>
          <p:cNvPr id="4" name="Slide Number Placeholder 3"/>
          <p:cNvSpPr>
            <a:spLocks noGrp="1"/>
          </p:cNvSpPr>
          <p:nvPr>
            <p:ph type="sldNum" sz="quarter" idx="12"/>
          </p:nvPr>
        </p:nvSpPr>
        <p:spPr/>
        <p:txBody>
          <a:bodyPr/>
          <a:lstStyle/>
          <a:p>
            <a:fld id="{0F9077FB-F1E3-4EF6-BCE2-06FB3F1F6327}" type="slidenum">
              <a:rPr lang="en-AU" smtClean="0"/>
              <a:t>‹#›</a:t>
            </a:fld>
            <a:endParaRPr lang="en-AU"/>
          </a:p>
        </p:txBody>
      </p:sp>
    </p:spTree>
    <p:extLst>
      <p:ext uri="{BB962C8B-B14F-4D97-AF65-F5344CB8AC3E}">
        <p14:creationId xmlns:p14="http://schemas.microsoft.com/office/powerpoint/2010/main" val="1570244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F9EB04-A5A0-40CA-8F4D-829C58807FA3}" type="datetimeFigureOut">
              <a:rPr lang="en-AU" smtClean="0"/>
              <a:t>12/10/21</a:t>
            </a:fld>
            <a:endParaRPr lang="en-AU"/>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p:cNvSpPr>
            <a:spLocks noGrp="1"/>
          </p:cNvSpPr>
          <p:nvPr>
            <p:ph type="sldNum" sz="quarter" idx="12"/>
          </p:nvPr>
        </p:nvSpPr>
        <p:spPr/>
        <p:txBody>
          <a:bodyPr/>
          <a:lstStyle/>
          <a:p>
            <a:fld id="{0F9077FB-F1E3-4EF6-BCE2-06FB3F1F6327}" type="slidenum">
              <a:rPr lang="en-AU" smtClean="0"/>
              <a:t>‹#›</a:t>
            </a:fld>
            <a:endParaRPr lang="en-AU"/>
          </a:p>
        </p:txBody>
      </p:sp>
    </p:spTree>
    <p:extLst>
      <p:ext uri="{BB962C8B-B14F-4D97-AF65-F5344CB8AC3E}">
        <p14:creationId xmlns:p14="http://schemas.microsoft.com/office/powerpoint/2010/main" val="3816050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9EB04-A5A0-40CA-8F4D-829C58807FA3}" type="datetimeFigureOut">
              <a:rPr lang="en-AU" smtClean="0"/>
              <a:t>12/10/21</a:t>
            </a:fld>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9077FB-F1E3-4EF6-BCE2-06FB3F1F6327}" type="slidenum">
              <a:rPr lang="en-AU" smtClean="0"/>
              <a:t>‹#›</a:t>
            </a:fld>
            <a:endParaRPr lang="en-AU"/>
          </a:p>
        </p:txBody>
      </p:sp>
      <p:sp>
        <p:nvSpPr>
          <p:cNvPr id="7" name="Rectangle 6"/>
          <p:cNvSpPr/>
          <p:nvPr userDrawn="1"/>
        </p:nvSpPr>
        <p:spPr>
          <a:xfrm rot="16200000">
            <a:off x="5958841" y="624838"/>
            <a:ext cx="274320" cy="12192003"/>
          </a:xfrm>
          <a:prstGeom prst="rect">
            <a:avLst/>
          </a:prstGeom>
          <a:solidFill>
            <a:srgbClr val="00A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userDrawn="1"/>
        </p:nvSpPr>
        <p:spPr>
          <a:xfrm rot="16200000">
            <a:off x="5942811" y="-5974870"/>
            <a:ext cx="306379" cy="12192002"/>
          </a:xfrm>
          <a:prstGeom prst="rect">
            <a:avLst/>
          </a:prstGeom>
          <a:solidFill>
            <a:srgbClr val="2B6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userDrawn="1"/>
        </p:nvSpPr>
        <p:spPr>
          <a:xfrm>
            <a:off x="983411" y="6591924"/>
            <a:ext cx="755335" cy="261610"/>
          </a:xfrm>
          <a:prstGeom prst="rect">
            <a:avLst/>
          </a:prstGeom>
          <a:noFill/>
        </p:spPr>
        <p:txBody>
          <a:bodyPr wrap="none" rtlCol="0">
            <a:spAutoFit/>
          </a:bodyPr>
          <a:lstStyle/>
          <a:p>
            <a:r>
              <a:rPr lang="en-AU" sz="1100" b="1" dirty="0">
                <a:solidFill>
                  <a:schemeClr val="bg1"/>
                </a:solidFill>
                <a:latin typeface="Arial" panose="020B0604020202020204" pitchFamily="34" charset="0"/>
                <a:cs typeface="Arial" panose="020B0604020202020204" pitchFamily="34" charset="0"/>
              </a:rPr>
              <a:t>@ISPAH</a:t>
            </a:r>
          </a:p>
        </p:txBody>
      </p:sp>
      <p:pic>
        <p:nvPicPr>
          <p:cNvPr id="13" name="Picture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33346" y="6605003"/>
            <a:ext cx="470905" cy="235453"/>
          </a:xfrm>
          <a:prstGeom prst="rect">
            <a:avLst/>
          </a:prstGeom>
        </p:spPr>
      </p:pic>
      <p:sp>
        <p:nvSpPr>
          <p:cNvPr id="15" name="TextBox 14">
            <a:extLst>
              <a:ext uri="{FF2B5EF4-FFF2-40B4-BE49-F238E27FC236}">
                <a16:creationId xmlns:a16="http://schemas.microsoft.com/office/drawing/2014/main" id="{8EC84140-8072-A341-8405-E46C60656FC3}"/>
              </a:ext>
            </a:extLst>
          </p:cNvPr>
          <p:cNvSpPr txBox="1"/>
          <p:nvPr userDrawn="1"/>
        </p:nvSpPr>
        <p:spPr>
          <a:xfrm>
            <a:off x="1617906" y="6591924"/>
            <a:ext cx="1069524" cy="261610"/>
          </a:xfrm>
          <a:prstGeom prst="rect">
            <a:avLst/>
          </a:prstGeom>
          <a:noFill/>
        </p:spPr>
        <p:txBody>
          <a:bodyPr wrap="none" rtlCol="0">
            <a:spAutoFit/>
          </a:bodyPr>
          <a:lstStyle/>
          <a:p>
            <a:r>
              <a:rPr lang="en-AU" sz="1100" b="1" dirty="0">
                <a:solidFill>
                  <a:schemeClr val="bg1"/>
                </a:solidFill>
                <a:latin typeface="Arial" panose="020B0604020202020204" pitchFamily="34" charset="0"/>
                <a:cs typeface="Arial" panose="020B0604020202020204" pitchFamily="34" charset="0"/>
              </a:rPr>
              <a:t>@ISPAH2020</a:t>
            </a:r>
          </a:p>
        </p:txBody>
      </p:sp>
      <p:sp>
        <p:nvSpPr>
          <p:cNvPr id="18" name="TextBox 17">
            <a:extLst>
              <a:ext uri="{FF2B5EF4-FFF2-40B4-BE49-F238E27FC236}">
                <a16:creationId xmlns:a16="http://schemas.microsoft.com/office/drawing/2014/main" id="{52479D59-E160-D249-87A4-D9773FAB2C7F}"/>
              </a:ext>
            </a:extLst>
          </p:cNvPr>
          <p:cNvSpPr txBox="1"/>
          <p:nvPr userDrawn="1"/>
        </p:nvSpPr>
        <p:spPr>
          <a:xfrm>
            <a:off x="2566589" y="6591924"/>
            <a:ext cx="998991" cy="261610"/>
          </a:xfrm>
          <a:prstGeom prst="rect">
            <a:avLst/>
          </a:prstGeom>
          <a:noFill/>
        </p:spPr>
        <p:txBody>
          <a:bodyPr wrap="none" rtlCol="0">
            <a:spAutoFit/>
          </a:bodyPr>
          <a:lstStyle/>
          <a:p>
            <a:r>
              <a:rPr lang="en-AU" sz="1100" b="1" dirty="0">
                <a:solidFill>
                  <a:schemeClr val="bg1"/>
                </a:solidFill>
                <a:latin typeface="Arial" panose="020B0604020202020204" pitchFamily="34" charset="0"/>
                <a:cs typeface="Arial" panose="020B0604020202020204" pitchFamily="34" charset="0"/>
              </a:rPr>
              <a:t>#ISPAH2021</a:t>
            </a:r>
          </a:p>
        </p:txBody>
      </p:sp>
      <p:pic>
        <p:nvPicPr>
          <p:cNvPr id="19" name="Picture 18">
            <a:extLst>
              <a:ext uri="{FF2B5EF4-FFF2-40B4-BE49-F238E27FC236}">
                <a16:creationId xmlns:a16="http://schemas.microsoft.com/office/drawing/2014/main" id="{F80F984F-C7E2-154A-86E7-9B463A1A464A}"/>
              </a:ext>
            </a:extLst>
          </p:cNvPr>
          <p:cNvPicPr>
            <a:picLocks noChangeAspect="1"/>
          </p:cNvPicPr>
          <p:nvPr userDrawn="1"/>
        </p:nvPicPr>
        <p:blipFill rotWithShape="1">
          <a:blip r:embed="rId15"/>
          <a:srcRect b="14911"/>
          <a:stretch/>
        </p:blipFill>
        <p:spPr>
          <a:xfrm>
            <a:off x="10472903" y="5735637"/>
            <a:ext cx="1575135" cy="658813"/>
          </a:xfrm>
          <a:prstGeom prst="rect">
            <a:avLst/>
          </a:prstGeom>
        </p:spPr>
      </p:pic>
    </p:spTree>
    <p:extLst>
      <p:ext uri="{BB962C8B-B14F-4D97-AF65-F5344CB8AC3E}">
        <p14:creationId xmlns:p14="http://schemas.microsoft.com/office/powerpoint/2010/main" val="1948869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an.r-project.org/web/packages/GGIR/index.html" TargetMode="External"/><Relationship Id="rId2" Type="http://schemas.openxmlformats.org/officeDocument/2006/relationships/hyperlink" Target="https://cran.r-project.org/web/packages/activityCounts/index.html" TargetMode="External"/><Relationship Id="rId1" Type="http://schemas.openxmlformats.org/officeDocument/2006/relationships/slideLayout" Target="../slideLayouts/slideLayout3.xml"/><Relationship Id="rId4" Type="http://schemas.openxmlformats.org/officeDocument/2006/relationships/hyperlink" Target="https://cran.r-project.org/web/packages/MIMSunit/index.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Satellite_navigation"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geocompr.robinlovelace.net/"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dl.acm.org/doi/10.1145/336206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pdxscholar.library.pdx.edu/trec_reports/191/" TargetMode="External"/><Relationship Id="rId2" Type="http://schemas.openxmlformats.org/officeDocument/2006/relationships/hyperlink" Target="http://www.ij-healthgeographics.com/content/pdf/1476-072X-12-14.pdf"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sciencedirect.com/science/article/abs/pii/S0968090X13002039" TargetMode="External"/><Relationship Id="rId2" Type="http://schemas.openxmlformats.org/officeDocument/2006/relationships/hyperlink" Target="https://doi.org/10.32866/001c.14520"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www.beaplab.com/home/" TargetMode="External"/><Relationship Id="rId2" Type="http://schemas.openxmlformats.org/officeDocument/2006/relationships/hyperlink" Target="https://teaminteract.ca/" TargetMode="External"/><Relationship Id="rId1" Type="http://schemas.openxmlformats.org/officeDocument/2006/relationships/slideLayout" Target="../slideLayouts/slideLayout3.xml"/><Relationship Id="rId4" Type="http://schemas.openxmlformats.org/officeDocument/2006/relationships/hyperlink" Target="mailto:dfuller@mun.c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www.habitus.eu/"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F923-A891-9341-A961-2AFBA2311978}"/>
              </a:ext>
            </a:extLst>
          </p:cNvPr>
          <p:cNvSpPr>
            <a:spLocks noGrp="1"/>
          </p:cNvSpPr>
          <p:nvPr>
            <p:ph type="ctrTitle"/>
          </p:nvPr>
        </p:nvSpPr>
        <p:spPr>
          <a:solidFill>
            <a:schemeClr val="bg1">
              <a:alpha val="77000"/>
            </a:schemeClr>
          </a:solidFill>
        </p:spPr>
        <p:txBody>
          <a:bodyPr>
            <a:normAutofit/>
          </a:bodyPr>
          <a:lstStyle/>
          <a:p>
            <a:r>
              <a:rPr lang="en-US" b="1" dirty="0"/>
              <a:t>GPS and Accel data…</a:t>
            </a:r>
          </a:p>
        </p:txBody>
      </p:sp>
      <p:sp>
        <p:nvSpPr>
          <p:cNvPr id="3" name="Subtitle 2">
            <a:extLst>
              <a:ext uri="{FF2B5EF4-FFF2-40B4-BE49-F238E27FC236}">
                <a16:creationId xmlns:a16="http://schemas.microsoft.com/office/drawing/2014/main" id="{5C17040F-E8E6-A34C-B6F3-BB83C836A3EB}"/>
              </a:ext>
            </a:extLst>
          </p:cNvPr>
          <p:cNvSpPr>
            <a:spLocks noGrp="1"/>
          </p:cNvSpPr>
          <p:nvPr>
            <p:ph type="subTitle" idx="1"/>
          </p:nvPr>
        </p:nvSpPr>
        <p:spPr>
          <a:xfrm>
            <a:off x="1524000" y="3602037"/>
            <a:ext cx="9144000" cy="1990379"/>
          </a:xfrm>
          <a:solidFill>
            <a:schemeClr val="bg1">
              <a:alpha val="77000"/>
            </a:schemeClr>
          </a:solidFill>
        </p:spPr>
        <p:txBody>
          <a:bodyPr>
            <a:normAutofit/>
          </a:bodyPr>
          <a:lstStyle/>
          <a:p>
            <a:r>
              <a:rPr lang="en-US" b="1" dirty="0"/>
              <a:t>Presenting Author: </a:t>
            </a:r>
            <a:r>
              <a:rPr lang="en-US" b="1"/>
              <a:t>Daniel Fuller</a:t>
            </a:r>
            <a:endParaRPr lang="en-US" b="1" dirty="0"/>
          </a:p>
        </p:txBody>
      </p:sp>
    </p:spTree>
    <p:extLst>
      <p:ext uri="{BB962C8B-B14F-4D97-AF65-F5344CB8AC3E}">
        <p14:creationId xmlns:p14="http://schemas.microsoft.com/office/powerpoint/2010/main" val="3276931723"/>
      </p:ext>
    </p:extLst>
  </p:cSld>
  <p:clrMapOvr>
    <a:masterClrMapping/>
  </p:clrMapOvr>
  <mc:AlternateContent xmlns:mc="http://schemas.openxmlformats.org/markup-compatibility/2006" xmlns:p14="http://schemas.microsoft.com/office/powerpoint/2010/main">
    <mc:Choice Requires="p14">
      <p:transition spd="slow" p14:dur="2000" advTm="19900"/>
    </mc:Choice>
    <mc:Fallback xmlns="">
      <p:transition spd="slow" advTm="199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Accel data</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CA" dirty="0"/>
              <a:t>Processing </a:t>
            </a:r>
          </a:p>
          <a:p>
            <a:pPr lvl="1"/>
            <a:r>
              <a:rPr lang="en-CA" dirty="0"/>
              <a:t>Raw Accelerometer processing</a:t>
            </a:r>
          </a:p>
          <a:p>
            <a:pPr lvl="2"/>
            <a:r>
              <a:rPr lang="en-CA" dirty="0"/>
              <a:t>Filter and/or smooth the high frequency accelerometer signal (10-100Hz)</a:t>
            </a:r>
          </a:p>
          <a:p>
            <a:pPr lvl="2"/>
            <a:r>
              <a:rPr lang="en-CA" dirty="0"/>
              <a:t>Combine the filtered </a:t>
            </a:r>
            <a:r>
              <a:rPr lang="en-CA" dirty="0" err="1"/>
              <a:t>x,y,z</a:t>
            </a:r>
            <a:r>
              <a:rPr lang="en-CA" dirty="0"/>
              <a:t> data in some way</a:t>
            </a:r>
          </a:p>
          <a:p>
            <a:pPr lvl="2"/>
            <a:r>
              <a:rPr lang="en-CA" dirty="0"/>
              <a:t>Summarize the combined filtered </a:t>
            </a:r>
            <a:r>
              <a:rPr lang="en-CA" dirty="0" err="1"/>
              <a:t>x,y,z</a:t>
            </a:r>
            <a:r>
              <a:rPr lang="en-CA" dirty="0"/>
              <a:t> data</a:t>
            </a:r>
          </a:p>
          <a:p>
            <a:pPr lvl="1"/>
            <a:r>
              <a:rPr lang="en-CA" dirty="0" err="1">
                <a:hlinkClick r:id="rId2"/>
              </a:rPr>
              <a:t>ActiGraph</a:t>
            </a:r>
            <a:r>
              <a:rPr lang="en-CA" dirty="0">
                <a:hlinkClick r:id="rId2"/>
              </a:rPr>
              <a:t> Activity Counts (AAC)</a:t>
            </a:r>
            <a:endParaRPr lang="en-CA" dirty="0"/>
          </a:p>
          <a:p>
            <a:pPr lvl="1"/>
            <a:r>
              <a:rPr lang="en-CA" dirty="0">
                <a:hlinkClick r:id="rId3"/>
              </a:rPr>
              <a:t>Euclidean Norm Minus One (ENMO)</a:t>
            </a:r>
            <a:endParaRPr lang="en-CA" dirty="0"/>
          </a:p>
          <a:p>
            <a:pPr lvl="1"/>
            <a:r>
              <a:rPr lang="en-CA" dirty="0">
                <a:hlinkClick r:id="rId4"/>
              </a:rPr>
              <a:t>Monitor Independent Movement Summary (MIMS) </a:t>
            </a:r>
            <a:endParaRPr lang="en-US" dirty="0"/>
          </a:p>
        </p:txBody>
      </p:sp>
    </p:spTree>
    <p:extLst>
      <p:ext uri="{BB962C8B-B14F-4D97-AF65-F5344CB8AC3E}">
        <p14:creationId xmlns:p14="http://schemas.microsoft.com/office/powerpoint/2010/main" val="626493936"/>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Accel data</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CA" dirty="0"/>
              <a:t>Wearing</a:t>
            </a:r>
          </a:p>
          <a:p>
            <a:pPr lvl="1"/>
            <a:r>
              <a:rPr lang="en-CA" dirty="0"/>
              <a:t>Device wear detection</a:t>
            </a:r>
          </a:p>
          <a:p>
            <a:pPr lvl="1"/>
            <a:r>
              <a:rPr lang="en-CA" dirty="0"/>
              <a:t>Choi algorithm is the standard</a:t>
            </a:r>
          </a:p>
          <a:p>
            <a:r>
              <a:rPr lang="en-CA" dirty="0"/>
              <a:t>Classification </a:t>
            </a:r>
          </a:p>
          <a:p>
            <a:pPr lvl="1"/>
            <a:r>
              <a:rPr lang="en-CA" dirty="0"/>
              <a:t>Classify activity into groups based on combined </a:t>
            </a:r>
            <a:r>
              <a:rPr lang="en-CA" dirty="0" err="1"/>
              <a:t>x,y,z</a:t>
            </a:r>
            <a:r>
              <a:rPr lang="en-CA" dirty="0"/>
              <a:t> data</a:t>
            </a:r>
          </a:p>
          <a:p>
            <a:pPr lvl="2"/>
            <a:r>
              <a:rPr lang="en-CA" dirty="0"/>
              <a:t>Rule based classification</a:t>
            </a:r>
          </a:p>
          <a:p>
            <a:pPr lvl="3"/>
            <a:r>
              <a:rPr lang="en-CA" dirty="0"/>
              <a:t>Cut-points </a:t>
            </a:r>
          </a:p>
          <a:p>
            <a:pPr lvl="2"/>
            <a:r>
              <a:rPr lang="en-CA" dirty="0"/>
              <a:t>Machine learning based classification </a:t>
            </a:r>
          </a:p>
          <a:p>
            <a:pPr lvl="3"/>
            <a:r>
              <a:rPr lang="en-CA" dirty="0"/>
              <a:t>More on that later</a:t>
            </a:r>
          </a:p>
          <a:p>
            <a:pPr lvl="1"/>
            <a:endParaRPr lang="en-CA" dirty="0"/>
          </a:p>
        </p:txBody>
      </p:sp>
    </p:spTree>
    <p:extLst>
      <p:ext uri="{BB962C8B-B14F-4D97-AF65-F5344CB8AC3E}">
        <p14:creationId xmlns:p14="http://schemas.microsoft.com/office/powerpoint/2010/main" val="1915029699"/>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Accel data</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CA" dirty="0"/>
              <a:t>End result</a:t>
            </a:r>
          </a:p>
          <a:p>
            <a:pPr lvl="1"/>
            <a:r>
              <a:rPr lang="en-CA" dirty="0"/>
              <a:t>Minute by minute classification for activity intensity, type, or both depending on the method you use</a:t>
            </a:r>
          </a:p>
          <a:p>
            <a:pPr lvl="1"/>
            <a:r>
              <a:rPr lang="en-CA" dirty="0"/>
              <a:t>Can sum up to to get minutes of MVPA or sedentary minutes per day, week, etc.</a:t>
            </a:r>
          </a:p>
          <a:p>
            <a:pPr lvl="1"/>
            <a:r>
              <a:rPr lang="en-CA" dirty="0"/>
              <a:t>Can also sum up by spatial concepts like activity space, trips along bike lanes, or home location. </a:t>
            </a:r>
          </a:p>
          <a:p>
            <a:pPr lvl="1"/>
            <a:endParaRPr lang="en-CA" dirty="0"/>
          </a:p>
        </p:txBody>
      </p:sp>
    </p:spTree>
    <p:extLst>
      <p:ext uri="{BB962C8B-B14F-4D97-AF65-F5344CB8AC3E}">
        <p14:creationId xmlns:p14="http://schemas.microsoft.com/office/powerpoint/2010/main" val="3574468177"/>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GPS data</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CA" dirty="0"/>
              <a:t>Collects spatial location data based on trilateration of location from Global Positioning System Satellites </a:t>
            </a:r>
            <a:r>
              <a:rPr lang="en-CA" sz="1400" dirty="0"/>
              <a:t>(</a:t>
            </a:r>
            <a:r>
              <a:rPr lang="en-CA" sz="1400" dirty="0">
                <a:hlinkClick r:id="rId2"/>
              </a:rPr>
              <a:t>https://en.wikipedia.org/wiki/Satellite_navigation</a:t>
            </a:r>
            <a:r>
              <a:rPr lang="en-CA" sz="1400" dirty="0"/>
              <a:t>) </a:t>
            </a:r>
          </a:p>
          <a:p>
            <a:pPr lvl="1"/>
            <a:r>
              <a:rPr lang="en-CA" dirty="0"/>
              <a:t>GPS (USA)</a:t>
            </a:r>
          </a:p>
          <a:p>
            <a:pPr lvl="1"/>
            <a:r>
              <a:rPr lang="en-CA" dirty="0"/>
              <a:t>GLONASS (Russia)</a:t>
            </a:r>
          </a:p>
          <a:p>
            <a:pPr lvl="1"/>
            <a:r>
              <a:rPr lang="en-CA" dirty="0" err="1"/>
              <a:t>BeiDU</a:t>
            </a:r>
            <a:r>
              <a:rPr lang="en-CA" dirty="0"/>
              <a:t> (China)</a:t>
            </a:r>
          </a:p>
          <a:p>
            <a:r>
              <a:rPr lang="en-CA" dirty="0"/>
              <a:t>Location can also come from cell phone towers through cell phone. </a:t>
            </a:r>
          </a:p>
          <a:p>
            <a:r>
              <a:rPr lang="en-CA" dirty="0"/>
              <a:t>Sensor fusion can create one location that combines GPS and cell phone location to get a more accurate location estimate</a:t>
            </a:r>
          </a:p>
          <a:p>
            <a:pPr lvl="1"/>
            <a:endParaRPr lang="en-US" dirty="0"/>
          </a:p>
        </p:txBody>
      </p:sp>
    </p:spTree>
    <p:extLst>
      <p:ext uri="{BB962C8B-B14F-4D97-AF65-F5344CB8AC3E}">
        <p14:creationId xmlns:p14="http://schemas.microsoft.com/office/powerpoint/2010/main" val="700957649"/>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GPS data</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CA" dirty="0"/>
              <a:t>GPS Strengths and Limitations</a:t>
            </a:r>
          </a:p>
          <a:p>
            <a:pPr lvl="1"/>
            <a:r>
              <a:rPr lang="en-CA" dirty="0"/>
              <a:t>Strengths</a:t>
            </a:r>
          </a:p>
          <a:p>
            <a:pPr lvl="2"/>
            <a:r>
              <a:rPr lang="en-CA" dirty="0"/>
              <a:t>Global</a:t>
            </a:r>
          </a:p>
          <a:p>
            <a:pPr lvl="2"/>
            <a:r>
              <a:rPr lang="en-CA" dirty="0"/>
              <a:t>Accurate (a best +/- 5 meters)</a:t>
            </a:r>
          </a:p>
          <a:p>
            <a:pPr lvl="2"/>
            <a:r>
              <a:rPr lang="en-CA" dirty="0"/>
              <a:t>Very common</a:t>
            </a:r>
          </a:p>
          <a:p>
            <a:pPr lvl="1"/>
            <a:r>
              <a:rPr lang="en-CA" dirty="0"/>
              <a:t>Limitations</a:t>
            </a:r>
          </a:p>
          <a:p>
            <a:pPr lvl="2"/>
            <a:r>
              <a:rPr lang="en-CA" dirty="0"/>
              <a:t>Not good inside</a:t>
            </a:r>
          </a:p>
          <a:p>
            <a:pPr lvl="2"/>
            <a:r>
              <a:rPr lang="en-CA" dirty="0"/>
              <a:t>Urban canyons</a:t>
            </a:r>
          </a:p>
          <a:p>
            <a:pPr lvl="2"/>
            <a:r>
              <a:rPr lang="en-CA" dirty="0"/>
              <a:t>Slow to connect when signal is lost</a:t>
            </a:r>
          </a:p>
          <a:p>
            <a:pPr lvl="1"/>
            <a:endParaRPr lang="en-CA" dirty="0"/>
          </a:p>
          <a:p>
            <a:pPr lvl="1"/>
            <a:endParaRPr lang="en-CA" dirty="0"/>
          </a:p>
          <a:p>
            <a:pPr lvl="1"/>
            <a:endParaRPr lang="en-US" dirty="0"/>
          </a:p>
        </p:txBody>
      </p:sp>
    </p:spTree>
    <p:extLst>
      <p:ext uri="{BB962C8B-B14F-4D97-AF65-F5344CB8AC3E}">
        <p14:creationId xmlns:p14="http://schemas.microsoft.com/office/powerpoint/2010/main" val="3770345301"/>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Why combine data?</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US" dirty="0"/>
              <a:t>Better measures of exposures that are spatially distributed</a:t>
            </a:r>
          </a:p>
          <a:p>
            <a:r>
              <a:rPr lang="en-US" dirty="0"/>
              <a:t>Can create new metrics</a:t>
            </a:r>
          </a:p>
          <a:p>
            <a:pPr lvl="1"/>
            <a:r>
              <a:rPr lang="en-US" dirty="0"/>
              <a:t>Trips and dwells</a:t>
            </a:r>
          </a:p>
          <a:p>
            <a:pPr lvl="1"/>
            <a:r>
              <a:rPr lang="en-US" dirty="0"/>
              <a:t>Transportation mode detection</a:t>
            </a:r>
          </a:p>
        </p:txBody>
      </p:sp>
    </p:spTree>
    <p:extLst>
      <p:ext uri="{BB962C8B-B14F-4D97-AF65-F5344CB8AC3E}">
        <p14:creationId xmlns:p14="http://schemas.microsoft.com/office/powerpoint/2010/main" val="1667435961"/>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Questions?</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2679364873"/>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Jump to R</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US" dirty="0"/>
              <a:t>Caveats</a:t>
            </a:r>
          </a:p>
          <a:p>
            <a:pPr lvl="1"/>
            <a:r>
              <a:rPr lang="en-US" dirty="0"/>
              <a:t>There are no right answers</a:t>
            </a:r>
          </a:p>
          <a:p>
            <a:pPr lvl="1"/>
            <a:r>
              <a:rPr lang="en-US" dirty="0"/>
              <a:t>This is not a definitive guide</a:t>
            </a:r>
          </a:p>
          <a:p>
            <a:pPr lvl="1"/>
            <a:r>
              <a:rPr lang="en-US" dirty="0"/>
              <a:t>Lots of hard thinking needs to happen</a:t>
            </a:r>
          </a:p>
          <a:p>
            <a:pPr lvl="1"/>
            <a:r>
              <a:rPr lang="en-US" dirty="0"/>
              <a:t>Stop me and ask questions</a:t>
            </a:r>
          </a:p>
          <a:p>
            <a:pPr marL="0" indent="0">
              <a:buNone/>
            </a:pPr>
            <a:endParaRPr lang="en-US" dirty="0"/>
          </a:p>
        </p:txBody>
      </p:sp>
    </p:spTree>
    <p:extLst>
      <p:ext uri="{BB962C8B-B14F-4D97-AF65-F5344CB8AC3E}">
        <p14:creationId xmlns:p14="http://schemas.microsoft.com/office/powerpoint/2010/main" val="1199618927"/>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Back from R</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US" dirty="0"/>
              <a:t>Time is terrible</a:t>
            </a:r>
          </a:p>
          <a:p>
            <a:r>
              <a:rPr lang="en-US" dirty="0"/>
              <a:t>You will drop a lot of data (typically accel data)</a:t>
            </a:r>
          </a:p>
          <a:p>
            <a:endParaRPr lang="en-US" dirty="0"/>
          </a:p>
          <a:p>
            <a:pPr marL="0" indent="0">
              <a:buNone/>
            </a:pPr>
            <a:endParaRPr lang="en-US" dirty="0"/>
          </a:p>
        </p:txBody>
      </p:sp>
    </p:spTree>
    <p:extLst>
      <p:ext uri="{BB962C8B-B14F-4D97-AF65-F5344CB8AC3E}">
        <p14:creationId xmlns:p14="http://schemas.microsoft.com/office/powerpoint/2010/main" val="1599071274"/>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Machine learning and fancy stuff</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US" dirty="0"/>
              <a:t>Activity spaces</a:t>
            </a:r>
          </a:p>
          <a:p>
            <a:pPr lvl="1"/>
            <a:r>
              <a:rPr lang="en-US" dirty="0"/>
              <a:t>Convex hull</a:t>
            </a:r>
          </a:p>
          <a:p>
            <a:pPr lvl="1"/>
            <a:r>
              <a:rPr lang="en-US" dirty="0"/>
              <a:t>Standard deviation ellipse</a:t>
            </a:r>
          </a:p>
          <a:p>
            <a:pPr lvl="1"/>
            <a:r>
              <a:rPr lang="en-US" dirty="0"/>
              <a:t>Buffer area</a:t>
            </a:r>
          </a:p>
          <a:p>
            <a:pPr lvl="1"/>
            <a:r>
              <a:rPr lang="en-US" dirty="0"/>
              <a:t>Entropy</a:t>
            </a:r>
          </a:p>
          <a:p>
            <a:pPr lvl="1"/>
            <a:r>
              <a:rPr lang="en-US" dirty="0"/>
              <a:t>Fractal Dimension</a:t>
            </a:r>
          </a:p>
          <a:p>
            <a:r>
              <a:rPr lang="en-US" dirty="0"/>
              <a:t>First 3 can easily be calculated for the GPS data. </a:t>
            </a:r>
          </a:p>
          <a:p>
            <a:pPr lvl="1"/>
            <a:r>
              <a:rPr lang="en-US" dirty="0">
                <a:hlinkClick r:id="rId2"/>
              </a:rPr>
              <a:t>https://geocompr.robinlovelace.net/</a:t>
            </a:r>
            <a:r>
              <a:rPr lang="en-US" dirty="0"/>
              <a:t> will get you started</a:t>
            </a:r>
          </a:p>
          <a:p>
            <a:pPr lvl="1"/>
            <a:endParaRPr lang="en-US" dirty="0"/>
          </a:p>
          <a:p>
            <a:pPr lvl="1"/>
            <a:endParaRPr lang="en-US" dirty="0"/>
          </a:p>
          <a:p>
            <a:pPr lvl="1"/>
            <a:endParaRPr lang="en-US" dirty="0"/>
          </a:p>
          <a:p>
            <a:pPr marL="457200" lvl="1"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856648064"/>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Territorial Acknowledgement</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lstStyle/>
          <a:p>
            <a:pPr marL="0" indent="0">
              <a:buNone/>
            </a:pPr>
            <a:r>
              <a:rPr lang="en-CA" i="1" dirty="0"/>
              <a:t>We respectfully acknowledge the territory in which we gather as the ancestral homelands of the Beothuk, and the island of Newfoundland as the ancestral homelands of the Mi’kmaq and Beothuk. We would also like to recognize the Inuit of Nunatsiavut and </a:t>
            </a:r>
            <a:r>
              <a:rPr lang="en-CA" i="1" dirty="0" err="1"/>
              <a:t>NunatuKavut</a:t>
            </a:r>
            <a:r>
              <a:rPr lang="en-CA" i="1" dirty="0"/>
              <a:t> and the Innu of </a:t>
            </a:r>
            <a:r>
              <a:rPr lang="en-CA" i="1" dirty="0" err="1"/>
              <a:t>Nitassinan</a:t>
            </a:r>
            <a:r>
              <a:rPr lang="en-CA" i="1" dirty="0"/>
              <a:t>, and their ancestors, as the original people of Labrador. We strive for respectful relationships with all the peoples of this province as we search for collective healing and true reconciliation and honour this beautiful land together.</a:t>
            </a:r>
            <a:endParaRPr lang="en-US" b="1" i="1" dirty="0"/>
          </a:p>
        </p:txBody>
      </p:sp>
    </p:spTree>
    <p:extLst>
      <p:ext uri="{BB962C8B-B14F-4D97-AF65-F5344CB8AC3E}">
        <p14:creationId xmlns:p14="http://schemas.microsoft.com/office/powerpoint/2010/main" val="2024908384"/>
      </p:ext>
    </p:extLst>
  </p:cSld>
  <p:clrMapOvr>
    <a:masterClrMapping/>
  </p:clrMapOvr>
  <mc:AlternateContent xmlns:mc="http://schemas.openxmlformats.org/markup-compatibility/2006" xmlns:p14="http://schemas.microsoft.com/office/powerpoint/2010/main">
    <mc:Choice Requires="p14">
      <p:transition spd="slow" p14:dur="2000" advTm="20327"/>
    </mc:Choice>
    <mc:Fallback xmlns="">
      <p:transition spd="slow" advTm="2032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50816" y="391251"/>
            <a:ext cx="8723811" cy="1325563"/>
          </a:xfrm>
        </p:spPr>
        <p:txBody>
          <a:bodyPr>
            <a:normAutofit/>
          </a:bodyPr>
          <a:lstStyle/>
          <a:p>
            <a:r>
              <a:rPr lang="en-US" sz="6600" dirty="0">
                <a:latin typeface="Arial" panose="020B0604020202020204" pitchFamily="34" charset="0"/>
                <a:ea typeface="Norwester" charset="0"/>
                <a:cs typeface="Arial" panose="020B0604020202020204" pitchFamily="34" charset="0"/>
              </a:rPr>
              <a:t>Convex Hull</a:t>
            </a:r>
          </a:p>
        </p:txBody>
      </p:sp>
      <p:pic>
        <p:nvPicPr>
          <p:cNvPr id="13" name="Picture 12">
            <a:extLst>
              <a:ext uri="{FF2B5EF4-FFF2-40B4-BE49-F238E27FC236}">
                <a16:creationId xmlns:a16="http://schemas.microsoft.com/office/drawing/2014/main" id="{F50C22BC-EDA6-A148-86E1-72759A993210}"/>
              </a:ext>
            </a:extLst>
          </p:cNvPr>
          <p:cNvPicPr>
            <a:picLocks noChangeAspect="1"/>
          </p:cNvPicPr>
          <p:nvPr/>
        </p:nvPicPr>
        <p:blipFill>
          <a:blip r:embed="rId3"/>
          <a:stretch>
            <a:fillRect/>
          </a:stretch>
        </p:blipFill>
        <p:spPr>
          <a:xfrm>
            <a:off x="5994400" y="0"/>
            <a:ext cx="6197600" cy="6807200"/>
          </a:xfrm>
          <a:prstGeom prst="rect">
            <a:avLst/>
          </a:prstGeom>
        </p:spPr>
      </p:pic>
    </p:spTree>
    <p:extLst>
      <p:ext uri="{BB962C8B-B14F-4D97-AF65-F5344CB8AC3E}">
        <p14:creationId xmlns:p14="http://schemas.microsoft.com/office/powerpoint/2010/main" val="2553537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50816" y="391251"/>
            <a:ext cx="8723811" cy="1325563"/>
          </a:xfrm>
        </p:spPr>
        <p:txBody>
          <a:bodyPr>
            <a:normAutofit/>
          </a:bodyPr>
          <a:lstStyle/>
          <a:p>
            <a:r>
              <a:rPr lang="en-US" sz="6600" dirty="0">
                <a:latin typeface="Arial" panose="020B0604020202020204" pitchFamily="34" charset="0"/>
                <a:ea typeface="Norwester" charset="0"/>
                <a:cs typeface="Arial" panose="020B0604020202020204" pitchFamily="34" charset="0"/>
              </a:rPr>
              <a:t>Buffer Area</a:t>
            </a:r>
          </a:p>
        </p:txBody>
      </p:sp>
      <p:pic>
        <p:nvPicPr>
          <p:cNvPr id="10" name="Picture 9">
            <a:extLst>
              <a:ext uri="{FF2B5EF4-FFF2-40B4-BE49-F238E27FC236}">
                <a16:creationId xmlns:a16="http://schemas.microsoft.com/office/drawing/2014/main" id="{ADF77FF5-E16D-D644-AAA5-AA57104BBB21}"/>
              </a:ext>
            </a:extLst>
          </p:cNvPr>
          <p:cNvPicPr>
            <a:picLocks noChangeAspect="1"/>
          </p:cNvPicPr>
          <p:nvPr/>
        </p:nvPicPr>
        <p:blipFill>
          <a:blip r:embed="rId3"/>
          <a:stretch>
            <a:fillRect/>
          </a:stretch>
        </p:blipFill>
        <p:spPr>
          <a:xfrm>
            <a:off x="5676900" y="0"/>
            <a:ext cx="6515100" cy="6858000"/>
          </a:xfrm>
          <a:prstGeom prst="rect">
            <a:avLst/>
          </a:prstGeom>
        </p:spPr>
      </p:pic>
    </p:spTree>
    <p:extLst>
      <p:ext uri="{BB962C8B-B14F-4D97-AF65-F5344CB8AC3E}">
        <p14:creationId xmlns:p14="http://schemas.microsoft.com/office/powerpoint/2010/main" val="790915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50816" y="391251"/>
            <a:ext cx="8723811" cy="1325563"/>
          </a:xfrm>
        </p:spPr>
        <p:txBody>
          <a:bodyPr>
            <a:normAutofit/>
          </a:bodyPr>
          <a:lstStyle/>
          <a:p>
            <a:r>
              <a:rPr lang="en-US" sz="6600" dirty="0">
                <a:solidFill>
                  <a:srgbClr val="404041"/>
                </a:solidFill>
                <a:latin typeface="Arial" panose="020B0604020202020204" pitchFamily="34" charset="0"/>
                <a:ea typeface="Norwester" charset="0"/>
                <a:cs typeface="Arial" panose="020B0604020202020204" pitchFamily="34" charset="0"/>
              </a:rPr>
              <a:t>Entropy</a:t>
            </a:r>
          </a:p>
        </p:txBody>
      </p:sp>
      <p:sp>
        <p:nvSpPr>
          <p:cNvPr id="2" name="TextBox 1">
            <a:extLst>
              <a:ext uri="{FF2B5EF4-FFF2-40B4-BE49-F238E27FC236}">
                <a16:creationId xmlns:a16="http://schemas.microsoft.com/office/drawing/2014/main" id="{B27EDF22-2BB6-A24F-81B7-9CAFFDF778A9}"/>
              </a:ext>
            </a:extLst>
          </p:cNvPr>
          <p:cNvSpPr txBox="1"/>
          <p:nvPr/>
        </p:nvSpPr>
        <p:spPr>
          <a:xfrm>
            <a:off x="550816" y="1716814"/>
            <a:ext cx="5017777" cy="1938992"/>
          </a:xfrm>
          <a:prstGeom prst="rect">
            <a:avLst/>
          </a:prstGeom>
          <a:noFill/>
        </p:spPr>
        <p:txBody>
          <a:bodyPr wrap="square" rtlCol="0">
            <a:spAutoFit/>
          </a:bodyPr>
          <a:lstStyle/>
          <a:p>
            <a:r>
              <a:rPr lang="en-CA" sz="2400" b="1" dirty="0">
                <a:latin typeface="Arial" panose="020B0604020202020204" pitchFamily="34" charset="0"/>
                <a:cs typeface="Arial" panose="020B0604020202020204" pitchFamily="34" charset="0"/>
              </a:rPr>
              <a:t>Entropy</a:t>
            </a:r>
            <a:r>
              <a:rPr lang="en-CA" sz="2400" dirty="0">
                <a:latin typeface="Arial" panose="020B0604020202020204" pitchFamily="34" charset="0"/>
                <a:cs typeface="Arial" panose="020B0604020202020204" pitchFamily="34" charset="0"/>
              </a:rPr>
              <a:t> is a scientific concept, as well as a measurable physical property that is most commonly associated with a state of disorder, randomness, or uncertainty.</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ED5BB4F-77A5-A746-B594-A736A4D5688C}"/>
              </a:ext>
            </a:extLst>
          </p:cNvPr>
          <p:cNvSpPr txBox="1"/>
          <p:nvPr/>
        </p:nvSpPr>
        <p:spPr>
          <a:xfrm>
            <a:off x="550816" y="5812366"/>
            <a:ext cx="5623962" cy="1107996"/>
          </a:xfrm>
          <a:prstGeom prst="rect">
            <a:avLst/>
          </a:prstGeom>
          <a:noFill/>
        </p:spPr>
        <p:txBody>
          <a:bodyPr wrap="square" rtlCol="0">
            <a:spAutoFit/>
          </a:bodyPr>
          <a:lstStyle/>
          <a:p>
            <a:r>
              <a:rPr lang="en-CA" sz="1600" dirty="0">
                <a:latin typeface="Arial" panose="020B0604020202020204" pitchFamily="34" charset="0"/>
                <a:cs typeface="Arial" panose="020B0604020202020204" pitchFamily="34" charset="0"/>
              </a:rPr>
              <a:t>Paul, et al. 2018. Multiscale entropy rate analysis of complex mobile agents. Royal Society open science 5, 10 (2018), 180488. </a:t>
            </a:r>
          </a:p>
          <a:p>
            <a:endParaRPr lang="en-US" dirty="0"/>
          </a:p>
        </p:txBody>
      </p:sp>
      <p:pic>
        <p:nvPicPr>
          <p:cNvPr id="8" name="Picture 7">
            <a:extLst>
              <a:ext uri="{FF2B5EF4-FFF2-40B4-BE49-F238E27FC236}">
                <a16:creationId xmlns:a16="http://schemas.microsoft.com/office/drawing/2014/main" id="{715525F1-838C-484A-B9F4-73CC9BF7B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768" y="793679"/>
            <a:ext cx="6096000" cy="4572000"/>
          </a:xfrm>
          <a:prstGeom prst="rect">
            <a:avLst/>
          </a:prstGeom>
        </p:spPr>
      </p:pic>
    </p:spTree>
    <p:extLst>
      <p:ext uri="{BB962C8B-B14F-4D97-AF65-F5344CB8AC3E}">
        <p14:creationId xmlns:p14="http://schemas.microsoft.com/office/powerpoint/2010/main" val="2121602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50816" y="391251"/>
            <a:ext cx="8723811" cy="1325563"/>
          </a:xfrm>
          <a:noFill/>
        </p:spPr>
        <p:txBody>
          <a:bodyPr>
            <a:normAutofit/>
          </a:bodyPr>
          <a:lstStyle/>
          <a:p>
            <a:r>
              <a:rPr lang="en-US" sz="6600" dirty="0">
                <a:latin typeface="Arial" panose="020B0604020202020204" pitchFamily="34" charset="0"/>
                <a:ea typeface="Norwester" charset="0"/>
                <a:cs typeface="Arial" panose="020B0604020202020204" pitchFamily="34" charset="0"/>
              </a:rPr>
              <a:t>Fractal Dimension</a:t>
            </a:r>
          </a:p>
        </p:txBody>
      </p:sp>
      <p:pic>
        <p:nvPicPr>
          <p:cNvPr id="3" name="Picture 2">
            <a:extLst>
              <a:ext uri="{FF2B5EF4-FFF2-40B4-BE49-F238E27FC236}">
                <a16:creationId xmlns:a16="http://schemas.microsoft.com/office/drawing/2014/main" id="{4D1580A3-4090-604E-AE01-A49E4F6C5B5E}"/>
              </a:ext>
            </a:extLst>
          </p:cNvPr>
          <p:cNvPicPr>
            <a:picLocks noChangeAspect="1"/>
          </p:cNvPicPr>
          <p:nvPr/>
        </p:nvPicPr>
        <p:blipFill>
          <a:blip r:embed="rId3"/>
          <a:stretch>
            <a:fillRect/>
          </a:stretch>
        </p:blipFill>
        <p:spPr>
          <a:xfrm>
            <a:off x="3955551" y="1478565"/>
            <a:ext cx="8236449" cy="4557502"/>
          </a:xfrm>
          <a:prstGeom prst="rect">
            <a:avLst/>
          </a:prstGeom>
        </p:spPr>
      </p:pic>
      <p:sp>
        <p:nvSpPr>
          <p:cNvPr id="2" name="TextBox 1">
            <a:extLst>
              <a:ext uri="{FF2B5EF4-FFF2-40B4-BE49-F238E27FC236}">
                <a16:creationId xmlns:a16="http://schemas.microsoft.com/office/drawing/2014/main" id="{BC685F57-57EB-814E-8891-0A464BA2149F}"/>
              </a:ext>
            </a:extLst>
          </p:cNvPr>
          <p:cNvSpPr txBox="1"/>
          <p:nvPr/>
        </p:nvSpPr>
        <p:spPr>
          <a:xfrm>
            <a:off x="550816" y="1697295"/>
            <a:ext cx="4226667" cy="1938992"/>
          </a:xfrm>
          <a:prstGeom prst="rect">
            <a:avLst/>
          </a:prstGeom>
          <a:noFill/>
        </p:spPr>
        <p:txBody>
          <a:bodyPr wrap="square" rtlCol="0">
            <a:spAutoFit/>
          </a:bodyPr>
          <a:lstStyle/>
          <a:p>
            <a:r>
              <a:rPr lang="en-CA" sz="2400" b="1" dirty="0"/>
              <a:t>Fractal Dimension </a:t>
            </a:r>
            <a:r>
              <a:rPr lang="en-CA" sz="2400" dirty="0"/>
              <a:t>is a statistical index of complexity comparing how detail in a pattern changes with the scale at which it is measured.</a:t>
            </a:r>
            <a:endParaRPr lang="en-US" sz="2400" dirty="0"/>
          </a:p>
        </p:txBody>
      </p:sp>
      <p:sp>
        <p:nvSpPr>
          <p:cNvPr id="4" name="TextBox 3">
            <a:extLst>
              <a:ext uri="{FF2B5EF4-FFF2-40B4-BE49-F238E27FC236}">
                <a16:creationId xmlns:a16="http://schemas.microsoft.com/office/drawing/2014/main" id="{200D1F32-0482-4F4C-8796-CDAF15D718D8}"/>
              </a:ext>
            </a:extLst>
          </p:cNvPr>
          <p:cNvSpPr txBox="1"/>
          <p:nvPr/>
        </p:nvSpPr>
        <p:spPr>
          <a:xfrm>
            <a:off x="550816" y="5943529"/>
            <a:ext cx="9493321" cy="523220"/>
          </a:xfrm>
          <a:prstGeom prst="rect">
            <a:avLst/>
          </a:prstGeom>
          <a:noFill/>
        </p:spPr>
        <p:txBody>
          <a:bodyPr wrap="square" rtlCol="0">
            <a:spAutoFit/>
          </a:bodyPr>
          <a:lstStyle/>
          <a:p>
            <a:r>
              <a:rPr lang="en-CA" sz="1400" i="1" dirty="0"/>
              <a:t>Zhang R</a:t>
            </a:r>
            <a:r>
              <a:rPr lang="en-CA" sz="1400" dirty="0"/>
              <a:t>, Stanley K, </a:t>
            </a:r>
            <a:r>
              <a:rPr lang="en-CA" sz="1400" b="1" dirty="0"/>
              <a:t>Fuller D,</a:t>
            </a:r>
            <a:r>
              <a:rPr lang="en-CA" sz="1400" dirty="0"/>
              <a:t> Bell S. Differentiating Population Spatial Behavior using Representative Features of Geospatial Mobility (</a:t>
            </a:r>
            <a:r>
              <a:rPr lang="en-CA" sz="1400" dirty="0" err="1"/>
              <a:t>ReFGeM</a:t>
            </a:r>
            <a:r>
              <a:rPr lang="en-CA" sz="1400" dirty="0"/>
              <a:t>). Transactions on Spatial Algorithms and Systems. 2020:6(1). </a:t>
            </a:r>
            <a:r>
              <a:rPr lang="en-CA" sz="1400" dirty="0">
                <a:hlinkClick r:id="rId4"/>
              </a:rPr>
              <a:t>https://dl.acm.org/doi/10.1145/3362063</a:t>
            </a:r>
            <a:endParaRPr lang="en-US" sz="1400" dirty="0"/>
          </a:p>
        </p:txBody>
      </p:sp>
    </p:spTree>
    <p:extLst>
      <p:ext uri="{BB962C8B-B14F-4D97-AF65-F5344CB8AC3E}">
        <p14:creationId xmlns:p14="http://schemas.microsoft.com/office/powerpoint/2010/main" val="383105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Machine learning and fancy stuff</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US" dirty="0"/>
              <a:t>Trip and dwell detection</a:t>
            </a:r>
          </a:p>
          <a:p>
            <a:pPr lvl="1"/>
            <a:r>
              <a:rPr lang="en-US" dirty="0">
                <a:hlinkClick r:id="rId2"/>
              </a:rPr>
              <a:t>Thierry et al. 2013</a:t>
            </a:r>
            <a:endParaRPr lang="en-US" dirty="0"/>
          </a:p>
          <a:p>
            <a:pPr lvl="1"/>
            <a:r>
              <a:rPr lang="en-US" dirty="0">
                <a:hlinkClick r:id="rId3"/>
              </a:rPr>
              <a:t>Broach 2019</a:t>
            </a:r>
            <a:endParaRPr lang="en-US" dirty="0"/>
          </a:p>
          <a:p>
            <a:r>
              <a:rPr lang="en-US" dirty="0"/>
              <a:t>Feasible to do with most if not all GPS data. Tools exist to help with this. Gets you cleaner data that you can them calculate for example how active in terms of minutes of MVPA each trips in persons day ways. </a:t>
            </a:r>
          </a:p>
          <a:p>
            <a:pPr marL="457200" lvl="1"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461934579"/>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Machine learning and fancy stuff</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US" dirty="0"/>
              <a:t>Transportation Mode Detection</a:t>
            </a:r>
          </a:p>
          <a:p>
            <a:pPr lvl="1"/>
            <a:r>
              <a:rPr lang="en-US" dirty="0"/>
              <a:t>Many approaches to this</a:t>
            </a:r>
          </a:p>
          <a:p>
            <a:pPr lvl="2"/>
            <a:r>
              <a:rPr lang="en-US" dirty="0">
                <a:hlinkClick r:id="rId2"/>
              </a:rPr>
              <a:t>Roy et al 2020</a:t>
            </a:r>
            <a:endParaRPr lang="en-US" dirty="0"/>
          </a:p>
          <a:p>
            <a:pPr lvl="2"/>
            <a:r>
              <a:rPr lang="en-US" dirty="0">
                <a:hlinkClick r:id="rId3"/>
              </a:rPr>
              <a:t>Feng et al 2013</a:t>
            </a:r>
            <a:endParaRPr lang="en-US" dirty="0"/>
          </a:p>
          <a:p>
            <a:pPr lvl="1"/>
            <a:r>
              <a:rPr lang="en-US" dirty="0"/>
              <a:t>Hard to implement because</a:t>
            </a:r>
          </a:p>
          <a:p>
            <a:pPr lvl="2"/>
            <a:r>
              <a:rPr lang="en-US" dirty="0"/>
              <a:t>Your data will not be the same</a:t>
            </a:r>
          </a:p>
          <a:p>
            <a:pPr lvl="2"/>
            <a:r>
              <a:rPr lang="en-US" dirty="0"/>
              <a:t>You will have different transportation modes in your city</a:t>
            </a:r>
          </a:p>
          <a:p>
            <a:pPr lvl="2"/>
            <a:r>
              <a:rPr lang="en-US" dirty="0"/>
              <a:t>How people move in your city is different</a:t>
            </a:r>
          </a:p>
          <a:p>
            <a:pPr lvl="1"/>
            <a:r>
              <a:rPr lang="en-US" dirty="0"/>
              <a:t>Fast moving research area. Maybe generalizable methods in 1-2 years.</a:t>
            </a:r>
          </a:p>
          <a:p>
            <a:pPr marL="0" indent="0">
              <a:buNone/>
            </a:pPr>
            <a:endParaRPr lang="en-US" dirty="0"/>
          </a:p>
        </p:txBody>
      </p:sp>
    </p:spTree>
    <p:extLst>
      <p:ext uri="{BB962C8B-B14F-4D97-AF65-F5344CB8AC3E}">
        <p14:creationId xmlns:p14="http://schemas.microsoft.com/office/powerpoint/2010/main" val="243902754"/>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Why can’t we just automate this?</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lnSpcReduction="10000"/>
          </a:bodyPr>
          <a:lstStyle/>
          <a:p>
            <a:r>
              <a:rPr lang="en-US" dirty="0"/>
              <a:t>The data from different devices is not the same</a:t>
            </a:r>
          </a:p>
          <a:p>
            <a:r>
              <a:rPr lang="en-US" dirty="0"/>
              <a:t>Data type matters a LOT!  </a:t>
            </a:r>
          </a:p>
          <a:p>
            <a:pPr lvl="1"/>
            <a:r>
              <a:rPr lang="en-US" dirty="0"/>
              <a:t>Accel</a:t>
            </a:r>
          </a:p>
          <a:p>
            <a:pPr lvl="2"/>
            <a:r>
              <a:rPr lang="en-US" dirty="0"/>
              <a:t>Different frequencies of data collection</a:t>
            </a:r>
          </a:p>
          <a:p>
            <a:pPr lvl="2"/>
            <a:r>
              <a:rPr lang="en-US" dirty="0"/>
              <a:t>Different wear locations</a:t>
            </a:r>
          </a:p>
          <a:p>
            <a:pPr lvl="2"/>
            <a:r>
              <a:rPr lang="en-US" dirty="0"/>
              <a:t>Clock drift</a:t>
            </a:r>
          </a:p>
          <a:p>
            <a:pPr lvl="1"/>
            <a:r>
              <a:rPr lang="en-US" dirty="0"/>
              <a:t>GPS</a:t>
            </a:r>
          </a:p>
          <a:p>
            <a:pPr lvl="2"/>
            <a:r>
              <a:rPr lang="en-US" dirty="0"/>
              <a:t>Varying frequencies of data collection with the study</a:t>
            </a:r>
          </a:p>
          <a:p>
            <a:pPr lvl="2"/>
            <a:r>
              <a:rPr lang="en-US" dirty="0"/>
              <a:t>Different locations detection methods</a:t>
            </a:r>
          </a:p>
          <a:p>
            <a:pPr marL="914400" lvl="2" indent="0">
              <a:buNone/>
            </a:pPr>
            <a:endParaRPr lang="en-US" dirty="0"/>
          </a:p>
          <a:p>
            <a:pPr lvl="1"/>
            <a:r>
              <a:rPr lang="en-US" dirty="0"/>
              <a:t>Objectives are different so not everyone wants the same thing</a:t>
            </a:r>
          </a:p>
          <a:p>
            <a:pPr lvl="1"/>
            <a:r>
              <a:rPr lang="en-US" dirty="0"/>
              <a:t>Cleaning is decision making. Joining is decision making. </a:t>
            </a:r>
          </a:p>
          <a:p>
            <a:pPr lvl="2"/>
            <a:endParaRPr lang="en-US" dirty="0"/>
          </a:p>
          <a:p>
            <a:pPr marL="0" indent="0">
              <a:buNone/>
            </a:pPr>
            <a:endParaRPr lang="en-US" dirty="0"/>
          </a:p>
        </p:txBody>
      </p:sp>
    </p:spTree>
    <p:extLst>
      <p:ext uri="{BB962C8B-B14F-4D97-AF65-F5344CB8AC3E}">
        <p14:creationId xmlns:p14="http://schemas.microsoft.com/office/powerpoint/2010/main" val="2362343335"/>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Conclusions</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a:xfrm>
            <a:off x="838200" y="1825625"/>
            <a:ext cx="9607125" cy="4351338"/>
          </a:xfrm>
        </p:spPr>
        <p:txBody>
          <a:bodyPr/>
          <a:lstStyle/>
          <a:p>
            <a:r>
              <a:rPr lang="en-US" dirty="0"/>
              <a:t>It seems easy but it’s not.</a:t>
            </a:r>
          </a:p>
          <a:p>
            <a:r>
              <a:rPr lang="en-US" dirty="0"/>
              <a:t>Many, many decisions and trade offs</a:t>
            </a:r>
          </a:p>
          <a:p>
            <a:r>
              <a:rPr lang="en-US" dirty="0"/>
              <a:t>We need to do better publishing detail methods papers in this area</a:t>
            </a:r>
          </a:p>
          <a:p>
            <a:pPr marL="0" indent="0">
              <a:buNone/>
            </a:pPr>
            <a:endParaRPr lang="en-US" dirty="0"/>
          </a:p>
        </p:txBody>
      </p:sp>
    </p:spTree>
    <p:extLst>
      <p:ext uri="{BB962C8B-B14F-4D97-AF65-F5344CB8AC3E}">
        <p14:creationId xmlns:p14="http://schemas.microsoft.com/office/powerpoint/2010/main" val="3463201540"/>
      </p:ext>
    </p:extLst>
  </p:cSld>
  <p:clrMapOvr>
    <a:masterClrMapping/>
  </p:clrMapOvr>
  <mc:AlternateContent xmlns:mc="http://schemas.openxmlformats.org/markup-compatibility/2006" xmlns:p14="http://schemas.microsoft.com/office/powerpoint/2010/main">
    <mc:Choice Requires="p14">
      <p:transition spd="slow" p14:dur="2000" advTm="11439"/>
    </mc:Choice>
    <mc:Fallback xmlns="">
      <p:transition spd="slow" advTm="1143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Acknowledgments</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lstStyle/>
          <a:p>
            <a:r>
              <a:rPr lang="en-US" dirty="0">
                <a:hlinkClick r:id="rId2"/>
              </a:rPr>
              <a:t>https://teaminteract.ca/</a:t>
            </a:r>
            <a:endParaRPr lang="en-US" dirty="0"/>
          </a:p>
          <a:p>
            <a:r>
              <a:rPr lang="en-US" dirty="0">
                <a:hlinkClick r:id="rId3"/>
              </a:rPr>
              <a:t>http://www.beaplab.com/home/</a:t>
            </a:r>
            <a:endParaRPr lang="en-US" dirty="0"/>
          </a:p>
          <a:p>
            <a:r>
              <a:rPr lang="en-US" dirty="0"/>
              <a:t>@</a:t>
            </a:r>
            <a:r>
              <a:rPr lang="en-US" dirty="0" err="1"/>
              <a:t>walkabilly</a:t>
            </a:r>
            <a:endParaRPr lang="en-US" dirty="0"/>
          </a:p>
          <a:p>
            <a:r>
              <a:rPr lang="en-US" dirty="0">
                <a:hlinkClick r:id="rId4"/>
              </a:rPr>
              <a:t>dfuller@mun.ca</a:t>
            </a:r>
            <a:r>
              <a:rPr lang="en-US" dirty="0"/>
              <a:t> </a:t>
            </a:r>
          </a:p>
        </p:txBody>
      </p:sp>
    </p:spTree>
    <p:extLst>
      <p:ext uri="{BB962C8B-B14F-4D97-AF65-F5344CB8AC3E}">
        <p14:creationId xmlns:p14="http://schemas.microsoft.com/office/powerpoint/2010/main" val="1886010258"/>
      </p:ext>
    </p:extLst>
  </p:cSld>
  <p:clrMapOvr>
    <a:masterClrMapping/>
  </p:clrMapOvr>
  <mc:AlternateContent xmlns:mc="http://schemas.openxmlformats.org/markup-compatibility/2006" xmlns:p14="http://schemas.microsoft.com/office/powerpoint/2010/main">
    <mc:Choice Requires="p14">
      <p:transition spd="slow" p14:dur="2000" advTm="3947"/>
    </mc:Choice>
    <mc:Fallback xmlns="">
      <p:transition spd="slow" advTm="394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D89748-A49D-FB45-B9AC-461DE883CE2F}"/>
              </a:ext>
            </a:extLst>
          </p:cNvPr>
          <p:cNvSpPr txBox="1">
            <a:spLocks noChangeArrowheads="1"/>
          </p:cNvSpPr>
          <p:nvPr/>
        </p:nvSpPr>
        <p:spPr bwMode="auto">
          <a:xfrm>
            <a:off x="864235" y="3246340"/>
            <a:ext cx="76358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eaLnBrk="1" hangingPunct="1">
              <a:lnSpc>
                <a:spcPct val="80000"/>
              </a:lnSpc>
              <a:buFontTx/>
              <a:buNone/>
            </a:pPr>
            <a:r>
              <a:rPr kumimoji="0" lang="en-US" altLang="ja-JP" sz="2800" b="1" dirty="0">
                <a:latin typeface="Arial" panose="020B0604020202020204" pitchFamily="34" charset="0"/>
                <a:cs typeface="Arial" panose="020B0604020202020204" pitchFamily="34" charset="0"/>
              </a:rPr>
              <a:t>I have no</a:t>
            </a:r>
            <a:r>
              <a:rPr kumimoji="0" lang="ja-JP" altLang="ja-JP" sz="2800" b="1">
                <a:latin typeface="Arial" panose="020B0604020202020204" pitchFamily="34" charset="0"/>
                <a:cs typeface="Arial" panose="020B0604020202020204" pitchFamily="34" charset="0"/>
              </a:rPr>
              <a:t> </a:t>
            </a:r>
            <a:r>
              <a:rPr kumimoji="0" lang="en-US" altLang="ja-JP" sz="2800" b="1" dirty="0">
                <a:latin typeface="Arial" panose="020B0604020202020204" pitchFamily="34" charset="0"/>
                <a:cs typeface="Arial" panose="020B0604020202020204" pitchFamily="34" charset="0"/>
              </a:rPr>
              <a:t>Conflict of Interest </a:t>
            </a:r>
          </a:p>
          <a:p>
            <a:pPr eaLnBrk="1" hangingPunct="1">
              <a:lnSpc>
                <a:spcPct val="80000"/>
              </a:lnSpc>
              <a:buFontTx/>
              <a:buNone/>
            </a:pPr>
            <a:r>
              <a:rPr kumimoji="0" lang="en-US" altLang="ja-JP" sz="2800" b="1" dirty="0">
                <a:latin typeface="Arial" panose="020B0604020202020204" pitchFamily="34" charset="0"/>
                <a:cs typeface="Arial" panose="020B0604020202020204" pitchFamily="34" charset="0"/>
              </a:rPr>
              <a:t>with regard to our presentation.</a:t>
            </a:r>
            <a:endParaRPr kumimoji="0" lang="en-US" altLang="ja-JP" sz="2000"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A42A649-2624-F84C-AA19-FE4EE0BBCEEE}"/>
              </a:ext>
            </a:extLst>
          </p:cNvPr>
          <p:cNvSpPr/>
          <p:nvPr/>
        </p:nvSpPr>
        <p:spPr>
          <a:xfrm>
            <a:off x="864235" y="1157188"/>
            <a:ext cx="8291858" cy="1661993"/>
          </a:xfrm>
          <a:prstGeom prst="rect">
            <a:avLst/>
          </a:prstGeom>
        </p:spPr>
        <p:txBody>
          <a:bodyPr wrap="square">
            <a:spAutoFit/>
          </a:bodyPr>
          <a:lstStyle/>
          <a:p>
            <a:r>
              <a:rPr lang="en-US" altLang="ja-JP" b="1" dirty="0">
                <a:latin typeface="Arial" panose="020B0604020202020204" pitchFamily="34" charset="0"/>
                <a:cs typeface="Arial" panose="020B0604020202020204" pitchFamily="34" charset="0"/>
              </a:rPr>
              <a:t>The 8</a:t>
            </a:r>
            <a:r>
              <a:rPr lang="en-US" altLang="ja-JP" b="1" baseline="30000" dirty="0">
                <a:latin typeface="Arial" panose="020B0604020202020204" pitchFamily="34" charset="0"/>
                <a:cs typeface="Arial" panose="020B0604020202020204" pitchFamily="34" charset="0"/>
              </a:rPr>
              <a:t>th</a:t>
            </a:r>
            <a:r>
              <a:rPr lang="en-US" altLang="ja-JP" b="1" dirty="0">
                <a:latin typeface="Arial" panose="020B0604020202020204" pitchFamily="34" charset="0"/>
                <a:cs typeface="Arial" panose="020B0604020202020204" pitchFamily="34" charset="0"/>
              </a:rPr>
              <a:t> International Society for Physical Activity and Health Congress</a:t>
            </a:r>
            <a:br>
              <a:rPr lang="ja-JP" altLang="en-US" sz="2000" b="1">
                <a:latin typeface="Arial" panose="020B0604020202020204" pitchFamily="34" charset="0"/>
                <a:cs typeface="Arial" panose="020B0604020202020204" pitchFamily="34" charset="0"/>
              </a:rPr>
            </a:br>
            <a:r>
              <a:rPr lang="en-US" altLang="ja-JP" sz="2800" b="1" dirty="0">
                <a:latin typeface="Arial" panose="020B0604020202020204" pitchFamily="34" charset="0"/>
                <a:cs typeface="Arial" panose="020B0604020202020204" pitchFamily="34" charset="0"/>
              </a:rPr>
              <a:t>Disclosure of Conflict of Interest</a:t>
            </a:r>
            <a:br>
              <a:rPr lang="en-US" altLang="ja-JP" sz="2800" b="1" dirty="0">
                <a:latin typeface="Arial" panose="020B0604020202020204" pitchFamily="34" charset="0"/>
                <a:cs typeface="Arial" panose="020B0604020202020204" pitchFamily="34" charset="0"/>
              </a:rPr>
            </a:br>
            <a:r>
              <a:rPr lang="en-US" altLang="ja-JP" sz="2000" b="1" dirty="0">
                <a:latin typeface="Arial" panose="020B0604020202020204" pitchFamily="34" charset="0"/>
                <a:cs typeface="Arial" panose="020B0604020202020204" pitchFamily="34" charset="0"/>
              </a:rPr>
              <a:t> </a:t>
            </a:r>
            <a:br>
              <a:rPr lang="ja-JP" altLang="en-US" sz="2000" b="1">
                <a:latin typeface="Arial" panose="020B0604020202020204" pitchFamily="34" charset="0"/>
                <a:cs typeface="Arial" panose="020B0604020202020204" pitchFamily="34" charset="0"/>
              </a:rPr>
            </a:br>
            <a:r>
              <a:rPr lang="en-US" altLang="ja-JP" b="1" dirty="0">
                <a:latin typeface="Arial" panose="020B0604020202020204" pitchFamily="34" charset="0"/>
                <a:cs typeface="Arial" panose="020B0604020202020204" pitchFamily="34" charset="0"/>
              </a:rPr>
              <a:t>Name of first author</a:t>
            </a:r>
            <a:r>
              <a:rPr lang="ja-JP" altLang="en-US" b="1">
                <a:latin typeface="Arial" panose="020B0604020202020204" pitchFamily="34" charset="0"/>
                <a:cs typeface="Arial" panose="020B0604020202020204" pitchFamily="34" charset="0"/>
              </a:rPr>
              <a:t>： </a:t>
            </a:r>
            <a:r>
              <a:rPr lang="en-US" altLang="ja-JP" b="1" dirty="0">
                <a:latin typeface="Arial" panose="020B0604020202020204" pitchFamily="34" charset="0"/>
                <a:cs typeface="Arial" panose="020B0604020202020204" pitchFamily="34" charset="0"/>
              </a:rPr>
              <a:t>Daniel Fuller	</a:t>
            </a:r>
            <a:br>
              <a:rPr lang="en-US" altLang="ja-JP" b="1" dirty="0">
                <a:latin typeface="Arial" panose="020B0604020202020204" pitchFamily="34" charset="0"/>
                <a:cs typeface="Arial" panose="020B0604020202020204" pitchFamily="34" charset="0"/>
              </a:rPr>
            </a:br>
            <a:r>
              <a:rPr lang="en-US" altLang="ja-JP" b="1" dirty="0">
                <a:latin typeface="Arial" panose="020B0604020202020204" pitchFamily="34" charset="0"/>
                <a:cs typeface="Arial" panose="020B0604020202020204" pitchFamily="34" charset="0"/>
              </a:rPr>
              <a:t>Affiliation</a:t>
            </a:r>
            <a:r>
              <a:rPr lang="ja-JP" altLang="en-US" b="1">
                <a:latin typeface="Arial" panose="020B0604020202020204" pitchFamily="34" charset="0"/>
                <a:cs typeface="Arial" panose="020B0604020202020204" pitchFamily="34" charset="0"/>
              </a:rPr>
              <a:t>： </a:t>
            </a:r>
            <a:r>
              <a:rPr lang="en-US" altLang="ja-JP" b="1" dirty="0">
                <a:latin typeface="Arial" panose="020B0604020202020204" pitchFamily="34" charset="0"/>
                <a:cs typeface="Arial" panose="020B0604020202020204" pitchFamily="34" charset="0"/>
              </a:rPr>
              <a:t>Memorial University of Newfoundland</a:t>
            </a:r>
            <a:endParaRPr lang="en-US" b="1" dirty="0">
              <a:latin typeface="Arial" panose="020B0604020202020204" pitchFamily="34" charset="0"/>
              <a:cs typeface="Arial" panose="020B0604020202020204" pitchFamily="34" charset="0"/>
            </a:endParaRPr>
          </a:p>
        </p:txBody>
      </p:sp>
      <p:sp>
        <p:nvSpPr>
          <p:cNvPr id="6" name="テキスト ボックス 9">
            <a:extLst>
              <a:ext uri="{FF2B5EF4-FFF2-40B4-BE49-F238E27FC236}">
                <a16:creationId xmlns:a16="http://schemas.microsoft.com/office/drawing/2014/main" id="{E4FF9D43-AAD6-CC44-8D8D-E4231AEF23E0}"/>
              </a:ext>
            </a:extLst>
          </p:cNvPr>
          <p:cNvSpPr txBox="1">
            <a:spLocks noChangeArrowheads="1"/>
          </p:cNvSpPr>
          <p:nvPr/>
        </p:nvSpPr>
        <p:spPr bwMode="auto">
          <a:xfrm>
            <a:off x="290513" y="590431"/>
            <a:ext cx="1979612" cy="338554"/>
          </a:xfrm>
          <a:prstGeom prst="rect">
            <a:avLst/>
          </a:prstGeom>
          <a:solidFill>
            <a:srgbClr val="2B6F3F"/>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lvl1pPr>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algn="ctr" fontAlgn="base">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algn="ctr" fontAlgn="base">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algn="ctr" fontAlgn="base">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algn="ctr" fontAlgn="base">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algn="ctr" eaLnBrk="1" hangingPunct="1">
              <a:defRPr/>
            </a:pPr>
            <a:r>
              <a:rPr lang="en-US" altLang="ja-JP" sz="1600" b="1" dirty="0">
                <a:solidFill>
                  <a:srgbClr val="FFFF00"/>
                </a:solidFill>
              </a:rPr>
              <a:t>COI : No</a:t>
            </a:r>
          </a:p>
        </p:txBody>
      </p:sp>
    </p:spTree>
    <p:extLst>
      <p:ext uri="{BB962C8B-B14F-4D97-AF65-F5344CB8AC3E}">
        <p14:creationId xmlns:p14="http://schemas.microsoft.com/office/powerpoint/2010/main" val="2758311165"/>
      </p:ext>
    </p:extLst>
  </p:cSld>
  <p:clrMapOvr>
    <a:masterClrMapping/>
  </p:clrMapOvr>
  <mc:AlternateContent xmlns:mc="http://schemas.openxmlformats.org/markup-compatibility/2006" xmlns:p14="http://schemas.microsoft.com/office/powerpoint/2010/main">
    <mc:Choice Requires="p14">
      <p:transition spd="slow" p14:dur="2000" advTm="7487"/>
    </mc:Choice>
    <mc:Fallback xmlns="">
      <p:transition spd="slow" advTm="748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Overview</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lstStyle/>
          <a:p>
            <a:r>
              <a:rPr lang="en-US" dirty="0"/>
              <a:t>Promise and challenges of GPS and accelerometer data </a:t>
            </a:r>
          </a:p>
          <a:p>
            <a:pPr lvl="1"/>
            <a:r>
              <a:rPr lang="en-US" dirty="0"/>
              <a:t>20 Minutes</a:t>
            </a:r>
          </a:p>
          <a:p>
            <a:r>
              <a:rPr lang="en-US" dirty="0"/>
              <a:t>Coding and examples (Using R) </a:t>
            </a:r>
          </a:p>
          <a:p>
            <a:pPr lvl="1"/>
            <a:r>
              <a:rPr lang="en-US" dirty="0"/>
              <a:t>40 minutes</a:t>
            </a:r>
          </a:p>
          <a:p>
            <a:r>
              <a:rPr lang="en-US" dirty="0"/>
              <a:t>Machine learning – The future?</a:t>
            </a:r>
          </a:p>
          <a:p>
            <a:pPr lvl="1"/>
            <a:r>
              <a:rPr lang="en-US" dirty="0"/>
              <a:t>20 minutes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507393807"/>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Background questions</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lstStyle/>
          <a:p>
            <a:pPr marL="514350" indent="-514350">
              <a:buFont typeface="+mj-lt"/>
              <a:buAutoNum type="arabicPeriod"/>
            </a:pPr>
            <a:r>
              <a:rPr lang="en-US" dirty="0"/>
              <a:t>Rate your familiarity with processing GPS data (post in the chat)</a:t>
            </a:r>
          </a:p>
          <a:p>
            <a:pPr marL="457200" lvl="1" indent="0">
              <a:buNone/>
            </a:pPr>
            <a:r>
              <a:rPr lang="en-US" dirty="0"/>
              <a:t>	0 = No idea ; 10 = Expert</a:t>
            </a:r>
          </a:p>
          <a:p>
            <a:pPr marL="514350" indent="-514350">
              <a:buFont typeface="+mj-lt"/>
              <a:buAutoNum type="arabicPeriod"/>
            </a:pPr>
            <a:r>
              <a:rPr lang="en-US" dirty="0"/>
              <a:t>Rate your familiarity with processing accel data (post in the chat)</a:t>
            </a:r>
          </a:p>
          <a:p>
            <a:pPr marL="457200" lvl="1" indent="0">
              <a:buNone/>
            </a:pPr>
            <a:r>
              <a:rPr lang="en-US" dirty="0"/>
              <a:t>	0 = No idea ; 10 = Expert</a:t>
            </a:r>
          </a:p>
          <a:p>
            <a:pPr marL="514350" indent="-514350">
              <a:buFont typeface="+mj-lt"/>
              <a:buAutoNum type="arabicPeriod"/>
            </a:pPr>
            <a:r>
              <a:rPr lang="en-US" dirty="0"/>
              <a:t>Rate your familiarity with processing </a:t>
            </a:r>
            <a:r>
              <a:rPr lang="en-US" dirty="0" err="1"/>
              <a:t>gps+accel</a:t>
            </a:r>
            <a:r>
              <a:rPr lang="en-US" dirty="0"/>
              <a:t> data (post in the chat)</a:t>
            </a:r>
          </a:p>
          <a:p>
            <a:pPr marL="457200" lvl="1" indent="0">
              <a:buNone/>
            </a:pPr>
            <a:r>
              <a:rPr lang="en-US"/>
              <a:t>	0 </a:t>
            </a:r>
            <a:r>
              <a:rPr lang="en-US" dirty="0"/>
              <a:t>= No idea ; 10 = Expert</a:t>
            </a:r>
          </a:p>
        </p:txBody>
      </p:sp>
    </p:spTree>
    <p:extLst>
      <p:ext uri="{BB962C8B-B14F-4D97-AF65-F5344CB8AC3E}">
        <p14:creationId xmlns:p14="http://schemas.microsoft.com/office/powerpoint/2010/main" val="4082286602"/>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Promise and challenges</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US" dirty="0"/>
              <a:t>Many conceptual papers about GPS and accel data</a:t>
            </a:r>
          </a:p>
          <a:p>
            <a:pPr lvl="1"/>
            <a:r>
              <a:rPr lang="en-CA" dirty="0"/>
              <a:t>James P, </a:t>
            </a:r>
            <a:r>
              <a:rPr lang="en-CA" dirty="0" err="1"/>
              <a:t>Jankowska</a:t>
            </a:r>
            <a:r>
              <a:rPr lang="en-CA" dirty="0"/>
              <a:t> M, Marx C, et al. “Spatial Energetics.” </a:t>
            </a:r>
            <a:r>
              <a:rPr lang="en-CA" i="1" dirty="0"/>
              <a:t>Am J </a:t>
            </a:r>
            <a:r>
              <a:rPr lang="en-CA" i="1" dirty="0" err="1"/>
              <a:t>Prev</a:t>
            </a:r>
            <a:r>
              <a:rPr lang="en-CA" i="1" dirty="0"/>
              <a:t> Med</a:t>
            </a:r>
            <a:r>
              <a:rPr lang="en-CA" dirty="0"/>
              <a:t>. 2016;51(5):792-800. doi:10.1016/j.amepre.2016.06.006</a:t>
            </a:r>
          </a:p>
          <a:p>
            <a:pPr lvl="1"/>
            <a:r>
              <a:rPr lang="en-CA" dirty="0"/>
              <a:t>Duncan MJ, </a:t>
            </a:r>
            <a:r>
              <a:rPr lang="en-CA" dirty="0" err="1"/>
              <a:t>Badland</a:t>
            </a:r>
            <a:r>
              <a:rPr lang="en-CA" dirty="0"/>
              <a:t> HM, Mummery WK. Applying GPS to enhance understanding of transport-related physical activity. </a:t>
            </a:r>
            <a:r>
              <a:rPr lang="en-CA" i="1" dirty="0"/>
              <a:t>J Sci Med Sport</a:t>
            </a:r>
            <a:r>
              <a:rPr lang="en-CA" dirty="0"/>
              <a:t>. 2009;12(5):549-556. doi:10.1016/j.jsams.2008.10.010</a:t>
            </a:r>
          </a:p>
          <a:p>
            <a:r>
              <a:rPr lang="en-CA" dirty="0"/>
              <a:t>Attempts to simplify and automate the processes </a:t>
            </a:r>
          </a:p>
          <a:p>
            <a:pPr lvl="1"/>
            <a:r>
              <a:rPr lang="en-CA" dirty="0"/>
              <a:t>PALMS </a:t>
            </a:r>
          </a:p>
          <a:p>
            <a:pPr lvl="1"/>
            <a:r>
              <a:rPr lang="en-CA" dirty="0"/>
              <a:t>HABITUS (</a:t>
            </a:r>
            <a:r>
              <a:rPr lang="en-CA" dirty="0">
                <a:hlinkClick r:id="rId2"/>
              </a:rPr>
              <a:t>https://www.habitus.eu/</a:t>
            </a:r>
            <a:r>
              <a:rPr lang="en-CA" dirty="0"/>
              <a:t>) </a:t>
            </a:r>
          </a:p>
          <a:p>
            <a:pPr marL="457200" lvl="1" indent="0">
              <a:buNone/>
            </a:pPr>
            <a:endParaRPr lang="en-CA" dirty="0"/>
          </a:p>
          <a:p>
            <a:pPr lvl="1"/>
            <a:endParaRPr lang="en-US" dirty="0"/>
          </a:p>
          <a:p>
            <a:pPr lvl="1"/>
            <a:endParaRPr lang="en-US" dirty="0"/>
          </a:p>
        </p:txBody>
      </p:sp>
    </p:spTree>
    <p:extLst>
      <p:ext uri="{BB962C8B-B14F-4D97-AF65-F5344CB8AC3E}">
        <p14:creationId xmlns:p14="http://schemas.microsoft.com/office/powerpoint/2010/main" val="2717617434"/>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Promise and challenges</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CA" dirty="0"/>
              <a:t>Fewer consistent and well developed papers combining and applying GPS and accel data</a:t>
            </a:r>
          </a:p>
          <a:p>
            <a:r>
              <a:rPr lang="en-CA" dirty="0"/>
              <a:t>No standard methods: Everything is bespoke decisions, assumptions, and code</a:t>
            </a:r>
          </a:p>
          <a:p>
            <a:r>
              <a:rPr lang="en-CA" dirty="0"/>
              <a:t>Need to work to standardize or make more explicit our goals</a:t>
            </a:r>
          </a:p>
          <a:p>
            <a:pPr marL="0" indent="0">
              <a:buNone/>
            </a:pPr>
            <a:endParaRPr lang="en-CA" dirty="0"/>
          </a:p>
          <a:p>
            <a:pPr lvl="1"/>
            <a:endParaRPr lang="en-US" dirty="0"/>
          </a:p>
          <a:p>
            <a:pPr lvl="1"/>
            <a:endParaRPr lang="en-US" dirty="0"/>
          </a:p>
        </p:txBody>
      </p:sp>
    </p:spTree>
    <p:extLst>
      <p:ext uri="{BB962C8B-B14F-4D97-AF65-F5344CB8AC3E}">
        <p14:creationId xmlns:p14="http://schemas.microsoft.com/office/powerpoint/2010/main" val="2919642787"/>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lstStyle/>
          <a:p>
            <a:r>
              <a:rPr lang="en-US" b="1" dirty="0"/>
              <a:t>Our team</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a:xfrm>
            <a:off x="838200" y="3428999"/>
            <a:ext cx="10515600" cy="2747963"/>
          </a:xfrm>
        </p:spPr>
        <p:txBody>
          <a:bodyPr>
            <a:normAutofit lnSpcReduction="10000"/>
          </a:bodyPr>
          <a:lstStyle/>
          <a:p>
            <a:r>
              <a:rPr lang="en-CA" dirty="0"/>
              <a:t>INTERACT is a pan-Canadian collaboration of scientists, urban planners, and citizens uncovering the impact of urban changes on health and equity. </a:t>
            </a:r>
          </a:p>
          <a:p>
            <a:r>
              <a:rPr lang="en-CA" dirty="0"/>
              <a:t>4 cities, 2500 participants</a:t>
            </a:r>
          </a:p>
          <a:p>
            <a:r>
              <a:rPr lang="en-CA" dirty="0"/>
              <a:t>Over 8TB of GPS and Accel data</a:t>
            </a:r>
          </a:p>
          <a:p>
            <a:r>
              <a:rPr lang="en-US" dirty="0"/>
              <a:t>Dedicated GPS and Accel + Smartphone app</a:t>
            </a:r>
          </a:p>
        </p:txBody>
      </p:sp>
      <p:pic>
        <p:nvPicPr>
          <p:cNvPr id="5" name="Picture 4">
            <a:extLst>
              <a:ext uri="{FF2B5EF4-FFF2-40B4-BE49-F238E27FC236}">
                <a16:creationId xmlns:a16="http://schemas.microsoft.com/office/drawing/2014/main" id="{3CC22869-D94D-3C44-9673-72113676BC71}"/>
              </a:ext>
            </a:extLst>
          </p:cNvPr>
          <p:cNvPicPr>
            <a:picLocks noChangeAspect="1"/>
          </p:cNvPicPr>
          <p:nvPr/>
        </p:nvPicPr>
        <p:blipFill rotWithShape="1">
          <a:blip r:embed="rId2">
            <a:extLst>
              <a:ext uri="{28A0092B-C50C-407E-A947-70E740481C1C}">
                <a14:useLocalDpi xmlns:a14="http://schemas.microsoft.com/office/drawing/2010/main" val="0"/>
              </a:ext>
            </a:extLst>
          </a:blip>
          <a:srcRect l="29728" r="30853" b="17435"/>
          <a:stretch/>
        </p:blipFill>
        <p:spPr>
          <a:xfrm>
            <a:off x="931079" y="1585441"/>
            <a:ext cx="1460665" cy="1620899"/>
          </a:xfrm>
          <a:prstGeom prst="rect">
            <a:avLst/>
          </a:prstGeom>
        </p:spPr>
      </p:pic>
      <p:pic>
        <p:nvPicPr>
          <p:cNvPr id="7" name="Picture 6">
            <a:extLst>
              <a:ext uri="{FF2B5EF4-FFF2-40B4-BE49-F238E27FC236}">
                <a16:creationId xmlns:a16="http://schemas.microsoft.com/office/drawing/2014/main" id="{BAF0F9D1-2FB4-9D40-A2DF-62F9016DC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129" y="1585441"/>
            <a:ext cx="1620899" cy="1620899"/>
          </a:xfrm>
          <a:prstGeom prst="rect">
            <a:avLst/>
          </a:prstGeom>
        </p:spPr>
      </p:pic>
      <p:pic>
        <p:nvPicPr>
          <p:cNvPr id="9" name="Picture 8">
            <a:extLst>
              <a:ext uri="{FF2B5EF4-FFF2-40B4-BE49-F238E27FC236}">
                <a16:creationId xmlns:a16="http://schemas.microsoft.com/office/drawing/2014/main" id="{9B15CEAE-454E-DB45-AA19-D02AC44487F8}"/>
              </a:ext>
            </a:extLst>
          </p:cNvPr>
          <p:cNvPicPr>
            <a:picLocks noChangeAspect="1"/>
          </p:cNvPicPr>
          <p:nvPr/>
        </p:nvPicPr>
        <p:blipFill rotWithShape="1">
          <a:blip r:embed="rId4">
            <a:extLst>
              <a:ext uri="{28A0092B-C50C-407E-A947-70E740481C1C}">
                <a14:useLocalDpi xmlns:a14="http://schemas.microsoft.com/office/drawing/2010/main" val="0"/>
              </a:ext>
            </a:extLst>
          </a:blip>
          <a:srcRect l="19073" t="1347" r="12690" b="-1347"/>
          <a:stretch/>
        </p:blipFill>
        <p:spPr>
          <a:xfrm>
            <a:off x="4701413" y="1610301"/>
            <a:ext cx="1473916" cy="1620899"/>
          </a:xfrm>
          <a:prstGeom prst="rect">
            <a:avLst/>
          </a:prstGeom>
        </p:spPr>
      </p:pic>
      <p:pic>
        <p:nvPicPr>
          <p:cNvPr id="11" name="Picture 10">
            <a:extLst>
              <a:ext uri="{FF2B5EF4-FFF2-40B4-BE49-F238E27FC236}">
                <a16:creationId xmlns:a16="http://schemas.microsoft.com/office/drawing/2014/main" id="{42FF139D-4595-7F4A-861E-5288CD6A77C8}"/>
              </a:ext>
            </a:extLst>
          </p:cNvPr>
          <p:cNvPicPr>
            <a:picLocks noChangeAspect="1"/>
          </p:cNvPicPr>
          <p:nvPr/>
        </p:nvPicPr>
        <p:blipFill rotWithShape="1">
          <a:blip r:embed="rId5">
            <a:extLst>
              <a:ext uri="{28A0092B-C50C-407E-A947-70E740481C1C}">
                <a14:useLocalDpi xmlns:a14="http://schemas.microsoft.com/office/drawing/2010/main" val="0"/>
              </a:ext>
            </a:extLst>
          </a:blip>
          <a:srcRect t="3810" b="18442"/>
          <a:stretch/>
        </p:blipFill>
        <p:spPr>
          <a:xfrm>
            <a:off x="6519714" y="1659621"/>
            <a:ext cx="1353136" cy="1571579"/>
          </a:xfrm>
          <a:prstGeom prst="rect">
            <a:avLst/>
          </a:prstGeom>
        </p:spPr>
      </p:pic>
      <p:pic>
        <p:nvPicPr>
          <p:cNvPr id="13" name="Picture 12">
            <a:extLst>
              <a:ext uri="{FF2B5EF4-FFF2-40B4-BE49-F238E27FC236}">
                <a16:creationId xmlns:a16="http://schemas.microsoft.com/office/drawing/2014/main" id="{FD4FF001-D34E-154F-8D26-31772B9E45C1}"/>
              </a:ext>
            </a:extLst>
          </p:cNvPr>
          <p:cNvPicPr>
            <a:picLocks noChangeAspect="1"/>
          </p:cNvPicPr>
          <p:nvPr/>
        </p:nvPicPr>
        <p:blipFill rotWithShape="1">
          <a:blip r:embed="rId6">
            <a:extLst>
              <a:ext uri="{28A0092B-C50C-407E-A947-70E740481C1C}">
                <a14:useLocalDpi xmlns:a14="http://schemas.microsoft.com/office/drawing/2010/main" val="0"/>
              </a:ext>
            </a:extLst>
          </a:blip>
          <a:srcRect l="21500" t="11515" r="36212" b="25195"/>
          <a:stretch/>
        </p:blipFill>
        <p:spPr>
          <a:xfrm>
            <a:off x="8217235" y="1684481"/>
            <a:ext cx="1377477" cy="1546719"/>
          </a:xfrm>
          <a:prstGeom prst="rect">
            <a:avLst/>
          </a:prstGeom>
        </p:spPr>
      </p:pic>
      <p:pic>
        <p:nvPicPr>
          <p:cNvPr id="15" name="Picture 14">
            <a:extLst>
              <a:ext uri="{FF2B5EF4-FFF2-40B4-BE49-F238E27FC236}">
                <a16:creationId xmlns:a16="http://schemas.microsoft.com/office/drawing/2014/main" id="{7D7E916F-4A14-EB46-94BE-B13D7666D0F2}"/>
              </a:ext>
            </a:extLst>
          </p:cNvPr>
          <p:cNvPicPr>
            <a:picLocks noChangeAspect="1"/>
          </p:cNvPicPr>
          <p:nvPr/>
        </p:nvPicPr>
        <p:blipFill rotWithShape="1">
          <a:blip r:embed="rId7">
            <a:extLst>
              <a:ext uri="{28A0092B-C50C-407E-A947-70E740481C1C}">
                <a14:useLocalDpi xmlns:a14="http://schemas.microsoft.com/office/drawing/2010/main" val="0"/>
              </a:ext>
            </a:extLst>
          </a:blip>
          <a:srcRect l="12657" r="10104" b="15554"/>
          <a:stretch/>
        </p:blipFill>
        <p:spPr>
          <a:xfrm>
            <a:off x="9939097" y="1684480"/>
            <a:ext cx="1414703" cy="1546719"/>
          </a:xfrm>
          <a:prstGeom prst="rect">
            <a:avLst/>
          </a:prstGeom>
        </p:spPr>
      </p:pic>
    </p:spTree>
    <p:extLst>
      <p:ext uri="{BB962C8B-B14F-4D97-AF65-F5344CB8AC3E}">
        <p14:creationId xmlns:p14="http://schemas.microsoft.com/office/powerpoint/2010/main" val="3583111568"/>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8EDA-1512-9645-BFAD-5893D0286ED6}"/>
              </a:ext>
            </a:extLst>
          </p:cNvPr>
          <p:cNvSpPr>
            <a:spLocks noGrp="1"/>
          </p:cNvSpPr>
          <p:nvPr>
            <p:ph type="title"/>
          </p:nvPr>
        </p:nvSpPr>
        <p:spPr/>
        <p:txBody>
          <a:bodyPr>
            <a:normAutofit/>
          </a:bodyPr>
          <a:lstStyle/>
          <a:p>
            <a:r>
              <a:rPr lang="en-US" b="1" dirty="0"/>
              <a:t>Accel data</a:t>
            </a:r>
          </a:p>
        </p:txBody>
      </p:sp>
      <p:sp>
        <p:nvSpPr>
          <p:cNvPr id="3" name="Content Placeholder 2">
            <a:extLst>
              <a:ext uri="{FF2B5EF4-FFF2-40B4-BE49-F238E27FC236}">
                <a16:creationId xmlns:a16="http://schemas.microsoft.com/office/drawing/2014/main" id="{20703024-FF85-9D44-8A9C-D6D8A0612BB0}"/>
              </a:ext>
            </a:extLst>
          </p:cNvPr>
          <p:cNvSpPr>
            <a:spLocks noGrp="1"/>
          </p:cNvSpPr>
          <p:nvPr>
            <p:ph idx="1"/>
          </p:nvPr>
        </p:nvSpPr>
        <p:spPr/>
        <p:txBody>
          <a:bodyPr>
            <a:normAutofit/>
          </a:bodyPr>
          <a:lstStyle/>
          <a:p>
            <a:r>
              <a:rPr lang="en-CA" dirty="0"/>
              <a:t>Measures acceleration in X,Y,Z axis</a:t>
            </a:r>
          </a:p>
          <a:p>
            <a:pPr lvl="1"/>
            <a:r>
              <a:rPr lang="en-CA" dirty="0"/>
              <a:t>Hip, wrist, or other locations</a:t>
            </a:r>
          </a:p>
          <a:p>
            <a:r>
              <a:rPr lang="en-CA" dirty="0"/>
              <a:t>Used to calculate activity intensity, activity type, or both</a:t>
            </a:r>
          </a:p>
          <a:p>
            <a:pPr lvl="1"/>
            <a:r>
              <a:rPr lang="en-CA" dirty="0"/>
              <a:t>Intensity (Sedentary, Light, Moderate, Vigorous)</a:t>
            </a:r>
          </a:p>
          <a:p>
            <a:pPr lvl="1"/>
            <a:r>
              <a:rPr lang="en-CA" dirty="0"/>
              <a:t>Type (Siting, Standing, Walking, Running)</a:t>
            </a:r>
          </a:p>
          <a:p>
            <a:pPr lvl="1"/>
            <a:r>
              <a:rPr lang="en-CA" dirty="0"/>
              <a:t>Intensity and Type (Siting, Walking 3METS, Walking 7METS)</a:t>
            </a:r>
          </a:p>
          <a:p>
            <a:r>
              <a:rPr lang="en-CA" dirty="0"/>
              <a:t>Many, many, many approaches… probably too many</a:t>
            </a:r>
          </a:p>
          <a:p>
            <a:pPr lvl="1"/>
            <a:endParaRPr lang="en-US" dirty="0"/>
          </a:p>
        </p:txBody>
      </p:sp>
    </p:spTree>
    <p:extLst>
      <p:ext uri="{BB962C8B-B14F-4D97-AF65-F5344CB8AC3E}">
        <p14:creationId xmlns:p14="http://schemas.microsoft.com/office/powerpoint/2010/main" val="3180942806"/>
      </p:ext>
    </p:extLst>
  </p:cSld>
  <p:clrMapOvr>
    <a:masterClrMapping/>
  </p:clrMapOvr>
  <mc:AlternateContent xmlns:mc="http://schemas.openxmlformats.org/markup-compatibility/2006" xmlns:p14="http://schemas.microsoft.com/office/powerpoint/2010/main">
    <mc:Choice Requires="p14">
      <p:transition spd="slow" p14:dur="2000" advTm="12256"/>
    </mc:Choice>
    <mc:Fallback xmlns="">
      <p:transition spd="slow" advTm="12256"/>
    </mc:Fallback>
  </mc:AlternateContent>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30825</TotalTime>
  <Words>1254</Words>
  <Application>Microsoft Macintosh PowerPoint</Application>
  <PresentationFormat>Widescreen</PresentationFormat>
  <Paragraphs>171</Paragraphs>
  <Slides>28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Times New Roman</vt:lpstr>
      <vt:lpstr>2_Office Theme</vt:lpstr>
      <vt:lpstr>GPS and Accel data…</vt:lpstr>
      <vt:lpstr>Territorial Acknowledgement</vt:lpstr>
      <vt:lpstr>PowerPoint Presentation</vt:lpstr>
      <vt:lpstr>Overview</vt:lpstr>
      <vt:lpstr>Background questions</vt:lpstr>
      <vt:lpstr>Promise and challenges</vt:lpstr>
      <vt:lpstr>Promise and challenges</vt:lpstr>
      <vt:lpstr>Our team</vt:lpstr>
      <vt:lpstr>Accel data</vt:lpstr>
      <vt:lpstr>Accel data</vt:lpstr>
      <vt:lpstr>Accel data</vt:lpstr>
      <vt:lpstr>Accel data</vt:lpstr>
      <vt:lpstr>GPS data</vt:lpstr>
      <vt:lpstr>GPS data</vt:lpstr>
      <vt:lpstr>Why combine data?</vt:lpstr>
      <vt:lpstr>Questions?</vt:lpstr>
      <vt:lpstr>Jump to R</vt:lpstr>
      <vt:lpstr>Back from R</vt:lpstr>
      <vt:lpstr>Machine learning and fancy stuff</vt:lpstr>
      <vt:lpstr>Convex Hull</vt:lpstr>
      <vt:lpstr>Buffer Area</vt:lpstr>
      <vt:lpstr>Entropy</vt:lpstr>
      <vt:lpstr>Fractal Dimension</vt:lpstr>
      <vt:lpstr>Machine learning and fancy stuff</vt:lpstr>
      <vt:lpstr>Machine learning and fancy stuff</vt:lpstr>
      <vt:lpstr>Why can’t we just automate this?</vt:lpstr>
      <vt:lpstr>Conclusions</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 Presentation &gt;&gt; &lt;&lt; Name &gt;&gt; &lt;&lt; Here &gt;&gt;</dc:title>
  <dc:creator>Rebecca Ind</dc:creator>
  <cp:lastModifiedBy>Daniel Fuller</cp:lastModifiedBy>
  <cp:revision>379</cp:revision>
  <dcterms:created xsi:type="dcterms:W3CDTF">2021-02-03T17:14:11Z</dcterms:created>
  <dcterms:modified xsi:type="dcterms:W3CDTF">2021-10-13T01:57:28Z</dcterms:modified>
</cp:coreProperties>
</file>